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023100" cy="9309100"/>
  <p:embeddedFontLst>
    <p:embeddedFont>
      <p:font typeface="Calibri" panose="020F0502020204030204" pitchFamily="34" charset="0"/>
      <p:regular r:id="rId16"/>
      <p:bold r:id="rId17"/>
      <p:italic r:id="rId18"/>
      <p:boldItalic r:id="rId19"/>
    </p:embeddedFont>
    <p:embeddedFont>
      <p:font typeface="Gill Sans" panose="020B0604020202020204" charset="0"/>
      <p:regular r:id="rId20"/>
      <p:bold r:id="rId21"/>
    </p:embeddedFont>
    <p:embeddedFont>
      <p:font typeface="Trebuchet MS" panose="020B0603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60">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3QTX2HP3da4As+HHejkAEkvxk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25D62E-1C34-42C8-BD27-F472081521BE}">
  <a:tblStyle styleId="{CF25D62E-1C34-42C8-BD27-F472081521B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8E8"/>
          </a:solidFill>
        </a:fill>
      </a:tcStyle>
    </a:wholeTbl>
    <a:band1H>
      <a:tcTxStyle b="off" i="off"/>
      <a:tcStyle>
        <a:tcBdr/>
        <a:fill>
          <a:solidFill>
            <a:srgbClr val="E8CFCF"/>
          </a:solidFill>
        </a:fill>
      </a:tcStyle>
    </a:band1H>
    <a:band2H>
      <a:tcTxStyle b="off" i="off"/>
      <a:tcStyle>
        <a:tcBdr/>
      </a:tcStyle>
    </a:band2H>
    <a:band1V>
      <a:tcTxStyle b="off" i="off"/>
      <a:tcStyle>
        <a:tcBdr/>
        <a:fill>
          <a:solidFill>
            <a:srgbClr val="E8CFC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00" autoAdjust="0"/>
  </p:normalViewPr>
  <p:slideViewPr>
    <p:cSldViewPr snapToGrid="0">
      <p:cViewPr varScale="1">
        <p:scale>
          <a:sx n="41" d="100"/>
          <a:sy n="41" d="100"/>
        </p:scale>
        <p:origin x="2000" y="36"/>
      </p:cViewPr>
      <p:guideLst>
        <p:guide orient="horz" pos="2160"/>
        <p:guide pos="2880"/>
        <p:guide orient="horz"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a:t>Welcome to the Summer 2022 Registration Workshop. This workshop will provide all MBA students with a general understanding of how to register for Summer 2022 courses. </a:t>
            </a:r>
            <a:endParaRPr/>
          </a:p>
        </p:txBody>
      </p:sp>
      <p:sp>
        <p:nvSpPr>
          <p:cNvPr id="88" name="Google Shape;88;p1: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b="0"/>
              <a:t>We highly recommend students add themselves to waitlists for courses they wish to take to demonstrate the true demand for courses. </a:t>
            </a:r>
            <a:endParaRPr b="0"/>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Now, once a student adds themselves to a waitlist, starting the first day of classes for the University, they must execute daily waitlist check-ins online to remain on the waitlist. </a:t>
            </a:r>
            <a:endParaRPr b="0"/>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a:t>If you do not execute daily waitlist check-ins after the start of classes, you will dropped from the waitlist. Note that a placement on the waitlist does not guarantee admittance to the course. You may be on more than one waitlist for different sections of the same course. If you waitlist multiple sections, the first section that becomes available is the one you will receive a seat in, and you will be dropped from all other waitlisted sections.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Please visit Networth’s Waitlist Information page to view the Waitlist How-To Video. </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very important note to remember: You cannot be registered for a course and be on a waitlist for another section of the same course.</a:t>
            </a:r>
            <a:endParaRPr/>
          </a:p>
        </p:txBody>
      </p:sp>
      <p:sp>
        <p:nvSpPr>
          <p:cNvPr id="163" name="Google Shape;163;p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To address and assist you in your registration, all campus advisors from BA, DC, and Rockville will be online and available by phone and email at 7:30 am on February 22 for summer registration to answer questions. Please understand that we will be responding to lots of phone calls and emails so your patience will be appreciated. If you run into any errors on your screen, it’s always helpful to send a screenshot so we can efficiently help you. </a:t>
            </a:r>
            <a:endParaRPr/>
          </a:p>
          <a:p>
            <a:pPr marL="457200" marR="0" lvl="0" indent="-228600" algn="l" rtl="0">
              <a:lnSpc>
                <a:spcPct val="100000"/>
              </a:lnSpc>
              <a:spcBef>
                <a:spcPts val="0"/>
              </a:spcBef>
              <a:spcAft>
                <a:spcPts val="0"/>
              </a:spcAft>
              <a:buSzPts val="1400"/>
              <a:buNone/>
            </a:pPr>
            <a:endParaRPr/>
          </a:p>
        </p:txBody>
      </p:sp>
      <p:sp>
        <p:nvSpPr>
          <p:cNvPr id="170" name="Google Shape;170;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Once you have registered for courses, it’s important to know the deadlines for tuition and fees. For summer, you are paying for both Summer I and II tuition by March 20, 2022.</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200"/>
              <a:buFont typeface="Calibri"/>
              <a:buNone/>
            </a:pPr>
            <a:r>
              <a:rPr lang="en-US"/>
              <a:t>Please note that if you are considering dropping any of your classes and wish to receive a 100% refund, to please do so up until the Friday before the term begins. This means, Friday, 5/20, is the last day to drop any Summer I courses. The last day to drop Summer II courses is on Friday, 7/8.</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Please note that if you are considering dropping a class, we at MPO request that you drop the Friday before the semester/term begins for a 100% refund. Since our courses are non-standard, dropping classes beyond the first week means that you will only receive an 80% refund or less depending on the timing of the drop. Also, if you need to drop a core class, you will not be able to drop it as core classes can only be dropped by me. Of course this will require further conversation so please set up an advising appointment with me if you need to drop core or a number of classes in Summer.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US"/>
              <a:t>If you have any questions about billing or financial aid, please email smithfinancials@umd.edu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Students who have questions that were not answered by this workshop should contact me prior to registration.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Good luck and thank you for attending today’s Registration Workshop!</a:t>
            </a:r>
            <a:endParaRPr/>
          </a:p>
        </p:txBody>
      </p:sp>
      <p:sp>
        <p:nvSpPr>
          <p:cNvPr id="177" name="Google Shape;177;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50c4d4312_0_361:notes"/>
          <p:cNvSpPr>
            <a:spLocks noGrp="1" noRot="1" noChangeAspect="1"/>
          </p:cNvSpPr>
          <p:nvPr>
            <p:ph type="sldImg" idx="2"/>
          </p:nvPr>
        </p:nvSpPr>
        <p:spPr>
          <a:xfrm>
            <a:off x="1417638" y="1163638"/>
            <a:ext cx="4187700" cy="314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150c4d4312_0_361: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228600" marR="0" lvl="0" indent="0" algn="l" rtl="0">
              <a:lnSpc>
                <a:spcPct val="100000"/>
              </a:lnSpc>
              <a:spcBef>
                <a:spcPts val="0"/>
              </a:spcBef>
              <a:spcAft>
                <a:spcPts val="0"/>
              </a:spcAft>
              <a:buSzPts val="1400"/>
              <a:buNone/>
            </a:pPr>
            <a:endParaRPr/>
          </a:p>
        </p:txBody>
      </p:sp>
      <p:sp>
        <p:nvSpPr>
          <p:cNvPr id="184" name="Google Shape;184;g1150c4d4312_0_361: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a:t>Are you ready for registration?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reminded students in last week’s Weekly to clear any blocks. There are no exceptions and MPO cannot remove blocks on behalf of other University departments.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If you have not already checked for blocks, please check your cohort’s registration page on Networth and you will see that blocks is hyperlinked and it will take you to the Registration Appointment and Blocks page. This page has a lot of important information that I recommend you to read. On this page under Registration Blocks, you will see the instructions on how to check whether you have any blocks on your account.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Make sure to clear blocks PRIOR to registration. The most common registration blocks involve overdue bills. If your Spring tuition has not been paid for by yourself or a third party, there will likely be a hold on your account. </a:t>
            </a:r>
            <a:endParaRPr/>
          </a:p>
        </p:txBody>
      </p:sp>
      <p:sp>
        <p:nvSpPr>
          <p:cNvPr id="95" name="Google Shape;95;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50c4d4312_0_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1150c4d4312_0_4: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dirty="0"/>
              <a:t>In the PT-Flex MBA program, the Summer Semester is divided into two parts, Summer I and Summer II.  Summer I has required or recommended courses and one online elective option.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Summer II only has electives that are open Flex MBAs for any Flex campus!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Please review our admit year curriculum guide on </a:t>
            </a:r>
            <a:r>
              <a:rPr lang="en-US" dirty="0" err="1"/>
              <a:t>Networth</a:t>
            </a:r>
            <a:r>
              <a:rPr lang="en-US" dirty="0"/>
              <a:t>. These guides are extremely helpful in planning your graduation timeline. If you’re unsure whether an elective course is right for you, please contact me. </a:t>
            </a:r>
            <a:endParaRPr dirty="0"/>
          </a:p>
          <a:p>
            <a:pPr marL="0" lvl="0" indent="0" algn="l" rtl="0">
              <a:lnSpc>
                <a:spcPct val="100000"/>
              </a:lnSpc>
              <a:spcBef>
                <a:spcPts val="0"/>
              </a:spcBef>
              <a:spcAft>
                <a:spcPts val="0"/>
              </a:spcAft>
              <a:buSzPts val="1400"/>
              <a:buNone/>
            </a:pPr>
            <a:endParaRPr dirty="0"/>
          </a:p>
        </p:txBody>
      </p:sp>
      <p:sp>
        <p:nvSpPr>
          <p:cNvPr id="114" name="Google Shape;114;g1150c4d4312_0_4: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a:t>So where do we find the Summer Elective Schedule? You can view this schedule directly when you click on the “Courses &amp; Schedules” link at the top of Networth page. You can also get to that page from your cohort’s registration page.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Under Courses &amp; Schedules on the left you will find two important links: Registration and Curriculum Information.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registration instructions are very specific so please be sure to read through the page carefully. </a:t>
            </a:r>
            <a:endParaRPr/>
          </a:p>
          <a:p>
            <a:pPr marL="0" lvl="0" indent="0" algn="l" rtl="0">
              <a:lnSpc>
                <a:spcPct val="100000"/>
              </a:lnSpc>
              <a:spcBef>
                <a:spcPts val="0"/>
              </a:spcBef>
              <a:spcAft>
                <a:spcPts val="0"/>
              </a:spcAft>
              <a:buSzPts val="1400"/>
              <a:buNone/>
            </a:pPr>
            <a:endParaRPr/>
          </a:p>
        </p:txBody>
      </p:sp>
      <p:sp>
        <p:nvSpPr>
          <p:cNvPr id="122" name="Google Shape;122;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If you were admitted in Fall 2019, you will be registering for either Closing Residency and/or Business Ethics in Summer I if you did not take them last year.</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Fall 2020 Admits, you should be registering for your final two core classes: Closing Residency and Business Ethics.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Note that if you missed BUSI604 Business Communication, you will need to make an advising appointment with me. This class is no longer offered in the summer as a Flex MBA course.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Please follow the registration instructions listed on your registration page. If you run into any errors, please email me with a screenshot. </a:t>
            </a:r>
            <a:endParaRPr/>
          </a:p>
        </p:txBody>
      </p:sp>
      <p:sp>
        <p:nvSpPr>
          <p:cNvPr id="128" name="Google Shape;128;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50c4d4312_0_17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150c4d4312_0_172: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a:t>So here is what your schedule would look like for Summer I if you’re a Fall 2019/2020 Admit.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Summer II, you are welcome to take your remaining elective courses at any offsite campus: BA, SG, DC. Please refer to the Summer Elective Schedule listed on Networth for available courses, paying close attention to section numbers. Students do not usually exceed 6 total credits in the summer sessions.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If you are completing your 54 credits in either Summer I or II, please note that you will be applying for graduation during the summer. MPO initially sends one reminder to all 2nd/3rd year students and then I will follow up with students accordingly.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Emphasize: Students who do not complete both parts of their graduation application will be delayed in their graduation process. This means students must apply for graduation in Testudo and also submit their Approved Program Form to me. </a:t>
            </a:r>
            <a:endParaRPr/>
          </a:p>
        </p:txBody>
      </p:sp>
      <p:sp>
        <p:nvSpPr>
          <p:cNvPr id="136" name="Google Shape;136;g1150c4d4312_0_172: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50c4d4312_0_25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150c4d4312_0_257: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Fall 2021 Admits should focus on attending Business Decoded seminars throughout summer. Note that there will be some additional sessions added to the Fall semester as well. Students getting close to completing either 25 or 50 hours for Business Decoded will register accordingly. MPO will send out more information during the summer so please stay tuned.</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solidFill>
                  <a:srgbClr val="222222"/>
                </a:solidFill>
                <a:highlight>
                  <a:srgbClr val="FFFFFF"/>
                </a:highlight>
              </a:rPr>
              <a:t>Some of you may may wonder why BUSI641 is recommended: </a:t>
            </a:r>
            <a:endParaRPr>
              <a:solidFill>
                <a:srgbClr val="222222"/>
              </a:solidFill>
              <a:highlight>
                <a:srgbClr val="FFFFFF"/>
              </a:highlight>
            </a:endParaRPr>
          </a:p>
          <a:p>
            <a:pPr marL="457200" lvl="0" indent="-317500" algn="l" rtl="0">
              <a:lnSpc>
                <a:spcPct val="100000"/>
              </a:lnSpc>
              <a:spcBef>
                <a:spcPts val="0"/>
              </a:spcBef>
              <a:spcAft>
                <a:spcPts val="0"/>
              </a:spcAft>
              <a:buClr>
                <a:srgbClr val="222222"/>
              </a:buClr>
              <a:buSzPts val="1400"/>
              <a:buChar char="●"/>
            </a:pPr>
            <a:r>
              <a:rPr lang="en-US">
                <a:solidFill>
                  <a:srgbClr val="222222"/>
                </a:solidFill>
                <a:highlight>
                  <a:srgbClr val="FFFFFF"/>
                </a:highlight>
              </a:rPr>
              <a:t>This term, BUSI640 introduces primary topics which includes valuation. </a:t>
            </a:r>
            <a:endParaRPr>
              <a:solidFill>
                <a:srgbClr val="222222"/>
              </a:solidFill>
              <a:highlight>
                <a:srgbClr val="FFFFFF"/>
              </a:highlight>
            </a:endParaRPr>
          </a:p>
          <a:p>
            <a:pPr marL="457200" lvl="0" indent="-317500" algn="l" rtl="0">
              <a:lnSpc>
                <a:spcPct val="100000"/>
              </a:lnSpc>
              <a:spcBef>
                <a:spcPts val="0"/>
              </a:spcBef>
              <a:spcAft>
                <a:spcPts val="0"/>
              </a:spcAft>
              <a:buClr>
                <a:srgbClr val="222222"/>
              </a:buClr>
              <a:buSzPts val="1400"/>
              <a:buChar char="●"/>
            </a:pPr>
            <a:r>
              <a:rPr lang="en-US">
                <a:solidFill>
                  <a:srgbClr val="222222"/>
                </a:solidFill>
                <a:highlight>
                  <a:srgbClr val="FFFFFF"/>
                </a:highlight>
              </a:rPr>
              <a:t>In BUSI641, you will delve more into the details of finance that you are likely to encounter in your careers. It’s recommended that you take both so that you have a fuller understanding of finance in various contexts.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In Summer II, you are welcome to take elective courses at any offsite campus: BA, SG, DC. Please refer to the Summer Elective Schedule listed on Networth for available courses, paying close attention to section numbers. Students do not usually exceed 6 total credits in the summer sessions. Please meet with me if you have any questions about your summer schedule. </a:t>
            </a:r>
            <a:endParaRPr/>
          </a:p>
        </p:txBody>
      </p:sp>
      <p:sp>
        <p:nvSpPr>
          <p:cNvPr id="146" name="Google Shape;146;g1150c4d4312_0_257: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50c4d4312_0_266:notes"/>
          <p:cNvSpPr>
            <a:spLocks noGrp="1" noRot="1" noChangeAspect="1"/>
          </p:cNvSpPr>
          <p:nvPr>
            <p:ph type="sldImg" idx="2"/>
          </p:nvPr>
        </p:nvSpPr>
        <p:spPr>
          <a:xfrm>
            <a:off x="1417638" y="1163638"/>
            <a:ext cx="4187700" cy="314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1150c4d4312_0_266: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All Summer elective resources are available on Networth. Students should focus on the Networth Elective Schedule, as Testudo’s Schedule of Classes is updated immediately prior to registration. Any changes to the Elective Schedule will be noted on Networth under Courses and Schedules.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Registering for elective courses involves typing in the course and campus specific section number. Always reference the elective schedule posted on Networth for the most updated schedule of elective courses. You will see a number of electives offered in Summer II that are offered in-person and online.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050" b="1">
                <a:solidFill>
                  <a:srgbClr val="FF0000"/>
                </a:solidFill>
                <a:highlight>
                  <a:srgbClr val="FFFFFF"/>
                </a:highlight>
                <a:latin typeface="Trebuchet MS"/>
                <a:ea typeface="Trebuchet MS"/>
                <a:cs typeface="Trebuchet MS"/>
                <a:sym typeface="Trebuchet MS"/>
              </a:rPr>
              <a:t>Please note that Summer II electives begin during the University's Summer I Term</a:t>
            </a:r>
            <a:r>
              <a:rPr lang="en-US" sz="1050">
                <a:solidFill>
                  <a:srgbClr val="333333"/>
                </a:solidFill>
                <a:highlight>
                  <a:srgbClr val="FFFFFF"/>
                </a:highlight>
                <a:latin typeface="Trebuchet MS"/>
                <a:ea typeface="Trebuchet MS"/>
                <a:cs typeface="Trebuchet MS"/>
                <a:sym typeface="Trebuchet MS"/>
              </a:rPr>
              <a:t>. Therefore, to add a "Summer II" elective, please select the "Summer I" term in Testudo)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Please follow the registration instructions listed on your registration page. If you run into any errors, please email me with a screenshot.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56" name="Google Shape;156;g1150c4d4312_0_266: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2"/>
          <p:cNvSpPr txBox="1">
            <a:spLocks noGrp="1"/>
          </p:cNvSpPr>
          <p:nvPr>
            <p:ph type="title"/>
          </p:nvPr>
        </p:nvSpPr>
        <p:spPr>
          <a:xfrm>
            <a:off x="457200" y="1001596"/>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2"/>
          <p:cNvSpPr txBox="1">
            <a:spLocks noGrp="1"/>
          </p:cNvSpPr>
          <p:nvPr>
            <p:ph type="body" idx="1"/>
          </p:nvPr>
        </p:nvSpPr>
        <p:spPr>
          <a:xfrm rot="5400000">
            <a:off x="2645400" y="84763"/>
            <a:ext cx="38532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3"/>
          <p:cNvSpPr txBox="1">
            <a:spLocks noGrp="1"/>
          </p:cNvSpPr>
          <p:nvPr>
            <p:ph type="title"/>
          </p:nvPr>
        </p:nvSpPr>
        <p:spPr>
          <a:xfrm rot="5400000">
            <a:off x="5183964" y="2623328"/>
            <a:ext cx="4948271"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3"/>
          <p:cNvSpPr txBox="1">
            <a:spLocks noGrp="1"/>
          </p:cNvSpPr>
          <p:nvPr>
            <p:ph type="body" idx="1"/>
          </p:nvPr>
        </p:nvSpPr>
        <p:spPr>
          <a:xfrm rot="5400000">
            <a:off x="992965" y="642128"/>
            <a:ext cx="4948271"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14"/>
          <p:cNvSpPr txBox="1">
            <a:spLocks noGrp="1"/>
          </p:cNvSpPr>
          <p:nvPr>
            <p:ph type="title"/>
          </p:nvPr>
        </p:nvSpPr>
        <p:spPr>
          <a:xfrm>
            <a:off x="457200" y="1001596"/>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body" idx="1"/>
          </p:nvPr>
        </p:nvSpPr>
        <p:spPr>
          <a:xfrm>
            <a:off x="457200" y="2355784"/>
            <a:ext cx="4038600" cy="377037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3" name="Google Shape;23;p14"/>
          <p:cNvSpPr txBox="1">
            <a:spLocks noGrp="1"/>
          </p:cNvSpPr>
          <p:nvPr>
            <p:ph type="body" idx="2"/>
          </p:nvPr>
        </p:nvSpPr>
        <p:spPr>
          <a:xfrm>
            <a:off x="4648200" y="2355784"/>
            <a:ext cx="4038600" cy="377037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457200" y="1001596"/>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457200" y="2272963"/>
            <a:ext cx="8229600" cy="385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6" name="Google Shape;3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2" name="Google Shape;4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457200" y="1001596"/>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457200" y="2249757"/>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8" name="Google Shape;48;p18"/>
          <p:cNvSpPr txBox="1">
            <a:spLocks noGrp="1"/>
          </p:cNvSpPr>
          <p:nvPr>
            <p:ph type="body" idx="2"/>
          </p:nvPr>
        </p:nvSpPr>
        <p:spPr>
          <a:xfrm>
            <a:off x="457200" y="2963135"/>
            <a:ext cx="4040188" cy="316302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18"/>
          <p:cNvSpPr txBox="1">
            <a:spLocks noGrp="1"/>
          </p:cNvSpPr>
          <p:nvPr>
            <p:ph type="body" idx="3"/>
          </p:nvPr>
        </p:nvSpPr>
        <p:spPr>
          <a:xfrm>
            <a:off x="4645025" y="2248089"/>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0" name="Google Shape;50;p18"/>
          <p:cNvSpPr txBox="1">
            <a:spLocks noGrp="1"/>
          </p:cNvSpPr>
          <p:nvPr>
            <p:ph type="body" idx="4"/>
          </p:nvPr>
        </p:nvSpPr>
        <p:spPr>
          <a:xfrm>
            <a:off x="4645025" y="2963135"/>
            <a:ext cx="4041775" cy="316302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1084414"/>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457200" y="1147267"/>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0"/>
          <p:cNvSpPr txBox="1">
            <a:spLocks noGrp="1"/>
          </p:cNvSpPr>
          <p:nvPr>
            <p:ph type="body" idx="1"/>
          </p:nvPr>
        </p:nvSpPr>
        <p:spPr>
          <a:xfrm>
            <a:off x="3575050" y="1147267"/>
            <a:ext cx="5111750" cy="497889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20"/>
          <p:cNvSpPr txBox="1">
            <a:spLocks noGrp="1"/>
          </p:cNvSpPr>
          <p:nvPr>
            <p:ph type="body" idx="2"/>
          </p:nvPr>
        </p:nvSpPr>
        <p:spPr>
          <a:xfrm>
            <a:off x="457200" y="2374189"/>
            <a:ext cx="3008313" cy="375197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a:spLocks noGrp="1"/>
          </p:cNvSpPr>
          <p:nvPr>
            <p:ph type="pic" idx="2"/>
          </p:nvPr>
        </p:nvSpPr>
        <p:spPr>
          <a:xfrm>
            <a:off x="1792288" y="1131881"/>
            <a:ext cx="5486400" cy="3595694"/>
          </a:xfrm>
          <a:prstGeom prst="rect">
            <a:avLst/>
          </a:prstGeom>
          <a:noFill/>
          <a:ln>
            <a:noFill/>
          </a:ln>
        </p:spPr>
      </p:sp>
      <p:sp>
        <p:nvSpPr>
          <p:cNvPr id="69" name="Google Shape;69;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57200" y="1001596"/>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457200" y="2272963"/>
            <a:ext cx="8229600" cy="3853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2" descr="NEW TOOLKIT PPT header.jpg"/>
          <p:cNvPicPr preferRelativeResize="0"/>
          <p:nvPr/>
        </p:nvPicPr>
        <p:blipFill rotWithShape="1">
          <a:blip r:embed="rId13">
            <a:alphaModFix/>
          </a:blip>
          <a:srcRect/>
          <a:stretch/>
        </p:blipFill>
        <p:spPr>
          <a:xfrm>
            <a:off x="0" y="-1"/>
            <a:ext cx="9152410" cy="99567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studo.umd.edu/Training/Check-In,%20Add,%20and%20Drop%20form%20Waitlist%20(Dec%2006)%20(V2).mp4"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networth.rhsmith.umd.edu/smith/financial-information/summer-2022-tuition-p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mailto:smithfinancials@umd.ed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networth.rhsmith.umd.edu/summer-2022-registration-appointments-block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networth.rhsmith.umd.edu/courses/curriculum-informatio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89"/>
        <p:cNvGrpSpPr/>
        <p:nvPr/>
      </p:nvGrpSpPr>
      <p:grpSpPr>
        <a:xfrm>
          <a:off x="0" y="0"/>
          <a:ext cx="0" cy="0"/>
          <a:chOff x="0" y="0"/>
          <a:chExt cx="0" cy="0"/>
        </a:xfrm>
      </p:grpSpPr>
      <p:pic>
        <p:nvPicPr>
          <p:cNvPr id="90" name="Google Shape;90;p1"/>
          <p:cNvPicPr preferRelativeResize="0"/>
          <p:nvPr/>
        </p:nvPicPr>
        <p:blipFill rotWithShape="1">
          <a:blip r:embed="rId3">
            <a:alphaModFix/>
          </a:blip>
          <a:srcRect/>
          <a:stretch/>
        </p:blipFill>
        <p:spPr>
          <a:xfrm>
            <a:off x="-55400" y="0"/>
            <a:ext cx="9199400" cy="6857999"/>
          </a:xfrm>
          <a:prstGeom prst="rect">
            <a:avLst/>
          </a:prstGeom>
          <a:noFill/>
          <a:ln>
            <a:noFill/>
          </a:ln>
        </p:spPr>
      </p:pic>
      <p:sp>
        <p:nvSpPr>
          <p:cNvPr id="91" name="Google Shape;91;p1"/>
          <p:cNvSpPr txBox="1"/>
          <p:nvPr/>
        </p:nvSpPr>
        <p:spPr>
          <a:xfrm>
            <a:off x="3642101" y="4959457"/>
            <a:ext cx="5284500" cy="807900"/>
          </a:xfrm>
          <a:prstGeom prst="rect">
            <a:avLst/>
          </a:prstGeom>
          <a:solidFill>
            <a:srgbClr val="EFCA3D"/>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3600"/>
              <a:buFont typeface="Arial"/>
              <a:buNone/>
            </a:pPr>
            <a:r>
              <a:rPr lang="en-US" sz="3600" b="1" i="0" u="none" strike="noStrike" cap="none">
                <a:solidFill>
                  <a:srgbClr val="000000"/>
                </a:solidFill>
                <a:latin typeface="Calibri"/>
                <a:ea typeface="Calibri"/>
                <a:cs typeface="Calibri"/>
                <a:sym typeface="Calibri"/>
              </a:rPr>
              <a:t>Summer 2022</a:t>
            </a:r>
            <a:endParaRPr sz="3600" b="1"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457200" y="1001596"/>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a:t>Waitlists/Holdfiles</a:t>
            </a:r>
            <a:endParaRPr/>
          </a:p>
        </p:txBody>
      </p:sp>
      <p:sp>
        <p:nvSpPr>
          <p:cNvPr id="166" name="Google Shape;166;p9"/>
          <p:cNvSpPr txBox="1">
            <a:spLocks noGrp="1"/>
          </p:cNvSpPr>
          <p:nvPr>
            <p:ph type="body" idx="1"/>
          </p:nvPr>
        </p:nvSpPr>
        <p:spPr>
          <a:xfrm>
            <a:off x="457200" y="2272963"/>
            <a:ext cx="8229600" cy="3853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en-US"/>
              <a:t>To join a waitlist, click “Add to Holdfile”</a:t>
            </a:r>
            <a:endParaRPr/>
          </a:p>
          <a:p>
            <a:pPr marL="342900" lvl="0" indent="-342900" algn="l" rtl="0">
              <a:lnSpc>
                <a:spcPct val="100000"/>
              </a:lnSpc>
              <a:spcBef>
                <a:spcPts val="640"/>
              </a:spcBef>
              <a:spcAft>
                <a:spcPts val="0"/>
              </a:spcAft>
              <a:buClr>
                <a:schemeClr val="dk1"/>
              </a:buClr>
              <a:buSzPts val="3200"/>
              <a:buChar char="•"/>
            </a:pPr>
            <a:r>
              <a:rPr lang="en-US"/>
              <a:t>“Check In” the first day of classes on Testudo</a:t>
            </a:r>
            <a:endParaRPr/>
          </a:p>
          <a:p>
            <a:pPr marL="742950" lvl="1" indent="-285750" algn="l" rtl="0">
              <a:lnSpc>
                <a:spcPct val="100000"/>
              </a:lnSpc>
              <a:spcBef>
                <a:spcPts val="560"/>
              </a:spcBef>
              <a:spcAft>
                <a:spcPts val="0"/>
              </a:spcAft>
              <a:buClr>
                <a:schemeClr val="dk1"/>
              </a:buClr>
              <a:buSzPts val="2800"/>
              <a:buChar char="–"/>
            </a:pPr>
            <a:r>
              <a:rPr lang="en-US"/>
              <a:t>Execute daily check-in to remain on waitlist</a:t>
            </a:r>
            <a:endParaRPr/>
          </a:p>
          <a:p>
            <a:pPr marL="342900" lvl="0" indent="-342900" algn="l" rtl="0">
              <a:lnSpc>
                <a:spcPct val="100000"/>
              </a:lnSpc>
              <a:spcBef>
                <a:spcPts val="640"/>
              </a:spcBef>
              <a:spcAft>
                <a:spcPts val="0"/>
              </a:spcAft>
              <a:buClr>
                <a:schemeClr val="dk1"/>
              </a:buClr>
              <a:buSzPts val="3200"/>
              <a:buChar char="•"/>
            </a:pPr>
            <a:r>
              <a:rPr lang="en-US"/>
              <a:t> Waitlist Information on Networth</a:t>
            </a:r>
            <a:endParaRPr/>
          </a:p>
          <a:p>
            <a:pPr marL="742950" lvl="1" indent="-285750" algn="l" rtl="0">
              <a:lnSpc>
                <a:spcPct val="100000"/>
              </a:lnSpc>
              <a:spcBef>
                <a:spcPts val="560"/>
              </a:spcBef>
              <a:spcAft>
                <a:spcPts val="0"/>
              </a:spcAft>
              <a:buClr>
                <a:schemeClr val="dk1"/>
              </a:buClr>
              <a:buSzPts val="2800"/>
              <a:buChar char="–"/>
            </a:pPr>
            <a:r>
              <a:rPr lang="en-US" u="sng">
                <a:solidFill>
                  <a:schemeClr val="hlink"/>
                </a:solidFill>
                <a:hlinkClick r:id="rId3"/>
              </a:rPr>
              <a:t>Waitlist How-To Video</a:t>
            </a:r>
            <a:endParaRPr/>
          </a:p>
          <a:p>
            <a:pPr marL="0" lvl="0" indent="0" algn="l" rtl="0">
              <a:lnSpc>
                <a:spcPct val="100000"/>
              </a:lnSpc>
              <a:spcBef>
                <a:spcPts val="640"/>
              </a:spcBef>
              <a:spcAft>
                <a:spcPts val="0"/>
              </a:spcAft>
              <a:buClr>
                <a:schemeClr val="dk1"/>
              </a:buClr>
              <a:buSzPts val="32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title"/>
          </p:nvPr>
        </p:nvSpPr>
        <p:spPr>
          <a:xfrm>
            <a:off x="457200" y="1001596"/>
            <a:ext cx="8229600" cy="47074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a:t>Registration Issues</a:t>
            </a:r>
            <a:endParaRPr/>
          </a:p>
        </p:txBody>
      </p:sp>
      <p:sp>
        <p:nvSpPr>
          <p:cNvPr id="173" name="Google Shape;173;p10"/>
          <p:cNvSpPr txBox="1">
            <a:spLocks noGrp="1"/>
          </p:cNvSpPr>
          <p:nvPr>
            <p:ph type="body" idx="1"/>
          </p:nvPr>
        </p:nvSpPr>
        <p:spPr>
          <a:xfrm>
            <a:off x="457200" y="1704813"/>
            <a:ext cx="8229600" cy="5153187"/>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a:t>All campus advisors will be online and available by phone/email</a:t>
            </a:r>
            <a:endParaRPr/>
          </a:p>
          <a:p>
            <a:pPr marL="914400" lvl="1" indent="-342900" algn="l" rtl="0">
              <a:lnSpc>
                <a:spcPct val="100000"/>
              </a:lnSpc>
              <a:spcBef>
                <a:spcPts val="360"/>
              </a:spcBef>
              <a:spcAft>
                <a:spcPts val="0"/>
              </a:spcAft>
              <a:buSzPts val="1800"/>
              <a:buChar char="–"/>
            </a:pPr>
            <a:r>
              <a:rPr lang="en-US"/>
              <a:t>7:30 a.m. on February 22 for Summer registration</a:t>
            </a:r>
            <a:endParaRPr/>
          </a:p>
          <a:p>
            <a:pPr marL="457200" lvl="0" indent="-342900" algn="l" rtl="0">
              <a:lnSpc>
                <a:spcPct val="100000"/>
              </a:lnSpc>
              <a:spcBef>
                <a:spcPts val="360"/>
              </a:spcBef>
              <a:spcAft>
                <a:spcPts val="0"/>
              </a:spcAft>
              <a:buClr>
                <a:schemeClr val="dk1"/>
              </a:buClr>
              <a:buSzPts val="1800"/>
              <a:buChar char="•"/>
            </a:pPr>
            <a:r>
              <a:rPr lang="en-US"/>
              <a:t>Students are welcome to email/call </a:t>
            </a:r>
            <a:endParaRPr/>
          </a:p>
          <a:p>
            <a:pPr marL="914400" lvl="1" indent="-342900" algn="l" rtl="0">
              <a:lnSpc>
                <a:spcPct val="100000"/>
              </a:lnSpc>
              <a:spcBef>
                <a:spcPts val="360"/>
              </a:spcBef>
              <a:spcAft>
                <a:spcPts val="0"/>
              </a:spcAft>
              <a:buSzPts val="1800"/>
              <a:buChar char="–"/>
            </a:pPr>
            <a:r>
              <a:rPr lang="en-US"/>
              <a:t>Please attach a screenshot of the error in your email</a:t>
            </a:r>
            <a:endParaRPr/>
          </a:p>
          <a:p>
            <a:pPr marL="914400" lvl="1" indent="-342900" algn="l" rtl="0">
              <a:lnSpc>
                <a:spcPct val="100000"/>
              </a:lnSpc>
              <a:spcBef>
                <a:spcPts val="360"/>
              </a:spcBef>
              <a:spcAft>
                <a:spcPts val="0"/>
              </a:spcAft>
              <a:buSzPts val="1800"/>
              <a:buChar char="–"/>
            </a:pPr>
            <a:r>
              <a:rPr lang="en-US"/>
              <a:t>Have UID number handy</a:t>
            </a:r>
            <a:endParaRPr/>
          </a:p>
          <a:p>
            <a:pPr marL="571500" lvl="1" indent="0" algn="l" rtl="0">
              <a:lnSpc>
                <a:spcPct val="100000"/>
              </a:lnSpc>
              <a:spcBef>
                <a:spcPts val="360"/>
              </a:spcBef>
              <a:spcAft>
                <a:spcPts val="0"/>
              </a:spcAft>
              <a:buSzPts val="1800"/>
              <a:buNone/>
            </a:pPr>
            <a:endParaRPr sz="1400"/>
          </a:p>
          <a:p>
            <a:pPr marL="571500" lvl="1" indent="0" algn="ctr" rtl="0">
              <a:lnSpc>
                <a:spcPct val="100000"/>
              </a:lnSpc>
              <a:spcBef>
                <a:spcPts val="360"/>
              </a:spcBef>
              <a:spcAft>
                <a:spcPts val="0"/>
              </a:spcAft>
              <a:buSzPts val="1800"/>
              <a:buNone/>
            </a:pPr>
            <a:r>
              <a:rPr lang="en-US" sz="3600" b="1"/>
              <a:t>Your patience will be appreciated!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1"/>
          <p:cNvSpPr txBox="1">
            <a:spLocks noGrp="1"/>
          </p:cNvSpPr>
          <p:nvPr>
            <p:ph type="title"/>
          </p:nvPr>
        </p:nvSpPr>
        <p:spPr>
          <a:xfrm>
            <a:off x="504375" y="679311"/>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a:t>After Registration</a:t>
            </a:r>
            <a:endParaRPr/>
          </a:p>
        </p:txBody>
      </p:sp>
      <p:sp>
        <p:nvSpPr>
          <p:cNvPr id="180" name="Google Shape;180;p11"/>
          <p:cNvSpPr txBox="1">
            <a:spLocks noGrp="1"/>
          </p:cNvSpPr>
          <p:nvPr>
            <p:ph type="body" idx="1"/>
          </p:nvPr>
        </p:nvSpPr>
        <p:spPr>
          <a:xfrm>
            <a:off x="457200" y="1652498"/>
            <a:ext cx="8513100" cy="4926432"/>
          </a:xfrm>
          <a:prstGeom prst="rect">
            <a:avLst/>
          </a:prstGeom>
          <a:noFill/>
          <a:ln>
            <a:noFill/>
          </a:ln>
        </p:spPr>
        <p:txBody>
          <a:bodyPr spcFirstLastPara="1" wrap="square" lIns="91425" tIns="45700" rIns="91425" bIns="45700" anchor="t" anchorCtr="0">
            <a:noAutofit/>
          </a:bodyPr>
          <a:lstStyle/>
          <a:p>
            <a:pPr marL="342900" lvl="0" indent="-307340" algn="l" rtl="0">
              <a:lnSpc>
                <a:spcPct val="80000"/>
              </a:lnSpc>
              <a:spcBef>
                <a:spcPts val="0"/>
              </a:spcBef>
              <a:spcAft>
                <a:spcPts val="0"/>
              </a:spcAft>
              <a:buClr>
                <a:schemeClr val="dk1"/>
              </a:buClr>
              <a:buSzPts val="2400"/>
              <a:buChar char="•"/>
            </a:pPr>
            <a:r>
              <a:rPr lang="en-US" sz="3100"/>
              <a:t>Tuition and Fee Deadlines</a:t>
            </a:r>
            <a:endParaRPr sz="3100"/>
          </a:p>
          <a:p>
            <a:pPr marL="742950" lvl="1" indent="-323850" algn="l" rtl="0">
              <a:lnSpc>
                <a:spcPct val="80000"/>
              </a:lnSpc>
              <a:spcBef>
                <a:spcPts val="518"/>
              </a:spcBef>
              <a:spcAft>
                <a:spcPts val="0"/>
              </a:spcAft>
              <a:buSzPts val="2400"/>
              <a:buChar char="–"/>
            </a:pPr>
            <a:r>
              <a:rPr lang="en-US" sz="3100"/>
              <a:t>Summer: </a:t>
            </a:r>
            <a:r>
              <a:rPr lang="en-US" sz="3100" b="1">
                <a:solidFill>
                  <a:srgbClr val="C00000"/>
                </a:solidFill>
              </a:rPr>
              <a:t>March 20, 2022</a:t>
            </a:r>
            <a:endParaRPr sz="3100" b="1">
              <a:solidFill>
                <a:srgbClr val="C00000"/>
              </a:solidFill>
            </a:endParaRPr>
          </a:p>
          <a:p>
            <a:pPr marL="1371600" lvl="2" indent="-425450" algn="l" rtl="0">
              <a:lnSpc>
                <a:spcPct val="80000"/>
              </a:lnSpc>
              <a:spcBef>
                <a:spcPts val="518"/>
              </a:spcBef>
              <a:spcAft>
                <a:spcPts val="0"/>
              </a:spcAft>
              <a:buSzPts val="3100"/>
              <a:buChar char="•"/>
            </a:pPr>
            <a:r>
              <a:rPr lang="en-US" sz="3100" u="sng">
                <a:solidFill>
                  <a:schemeClr val="hlink"/>
                </a:solidFill>
                <a:hlinkClick r:id="rId3"/>
              </a:rPr>
              <a:t>View financial deadlines on Networth</a:t>
            </a:r>
            <a:endParaRPr sz="3100"/>
          </a:p>
          <a:p>
            <a:pPr marL="342900" lvl="0" indent="-307340" algn="l" rtl="0">
              <a:lnSpc>
                <a:spcPct val="80000"/>
              </a:lnSpc>
              <a:spcBef>
                <a:spcPts val="592"/>
              </a:spcBef>
              <a:spcAft>
                <a:spcPts val="0"/>
              </a:spcAft>
              <a:buClr>
                <a:schemeClr val="dk1"/>
              </a:buClr>
              <a:buSzPts val="2400"/>
              <a:buChar char="•"/>
            </a:pPr>
            <a:r>
              <a:rPr lang="en-US" sz="3100"/>
              <a:t>Dropping Summer Courses for 100% Refund:</a:t>
            </a:r>
            <a:endParaRPr sz="3100"/>
          </a:p>
          <a:p>
            <a:pPr marL="1371600" lvl="2" indent="-381000" algn="l" rtl="0">
              <a:lnSpc>
                <a:spcPct val="80000"/>
              </a:lnSpc>
              <a:spcBef>
                <a:spcPts val="592"/>
              </a:spcBef>
              <a:spcAft>
                <a:spcPts val="0"/>
              </a:spcAft>
              <a:buSzPts val="2400"/>
              <a:buChar char="•"/>
            </a:pPr>
            <a:r>
              <a:rPr lang="en-US" sz="3100" b="1"/>
              <a:t>Summer I Courses:</a:t>
            </a:r>
            <a:endParaRPr sz="2300" b="1"/>
          </a:p>
          <a:p>
            <a:pPr marL="1828800" lvl="0" indent="-425450" algn="l" rtl="0">
              <a:lnSpc>
                <a:spcPct val="80000"/>
              </a:lnSpc>
              <a:spcBef>
                <a:spcPts val="0"/>
              </a:spcBef>
              <a:spcAft>
                <a:spcPts val="0"/>
              </a:spcAft>
              <a:buClr>
                <a:srgbClr val="C3111E"/>
              </a:buClr>
              <a:buSzPts val="3100"/>
              <a:buChar char="-"/>
            </a:pPr>
            <a:r>
              <a:rPr lang="en-US" sz="3100" b="1">
                <a:solidFill>
                  <a:srgbClr val="C3111E"/>
                </a:solidFill>
              </a:rPr>
              <a:t>Drop by Friday, May 20</a:t>
            </a:r>
            <a:endParaRPr sz="3100" b="1">
              <a:solidFill>
                <a:srgbClr val="C3111E"/>
              </a:solidFill>
            </a:endParaRPr>
          </a:p>
          <a:p>
            <a:pPr marL="1371600" lvl="2" indent="-425450" algn="l" rtl="0">
              <a:lnSpc>
                <a:spcPct val="80000"/>
              </a:lnSpc>
              <a:spcBef>
                <a:spcPts val="592"/>
              </a:spcBef>
              <a:spcAft>
                <a:spcPts val="0"/>
              </a:spcAft>
              <a:buSzPts val="3100"/>
              <a:buChar char="•"/>
            </a:pPr>
            <a:r>
              <a:rPr lang="en-US" sz="3100" b="1"/>
              <a:t>Summer II Courses:</a:t>
            </a:r>
            <a:endParaRPr sz="3100" b="1"/>
          </a:p>
          <a:p>
            <a:pPr marL="914400" lvl="0" indent="457200" algn="l" rtl="0">
              <a:lnSpc>
                <a:spcPct val="80000"/>
              </a:lnSpc>
              <a:spcBef>
                <a:spcPts val="592"/>
              </a:spcBef>
              <a:spcAft>
                <a:spcPts val="0"/>
              </a:spcAft>
              <a:buSzPts val="1800"/>
              <a:buNone/>
            </a:pPr>
            <a:r>
              <a:rPr lang="en-US" sz="3100" b="1">
                <a:solidFill>
                  <a:srgbClr val="C3111E"/>
                </a:solidFill>
              </a:rPr>
              <a:t>-	Drop by Friday, July 8</a:t>
            </a:r>
            <a:endParaRPr sz="3100" b="1">
              <a:solidFill>
                <a:srgbClr val="C3111E"/>
              </a:solidFill>
            </a:endParaRPr>
          </a:p>
          <a:p>
            <a:pPr marL="342900" lvl="0" indent="-307340" algn="l" rtl="0">
              <a:lnSpc>
                <a:spcPct val="80000"/>
              </a:lnSpc>
              <a:spcBef>
                <a:spcPts val="592"/>
              </a:spcBef>
              <a:spcAft>
                <a:spcPts val="0"/>
              </a:spcAft>
              <a:buClr>
                <a:schemeClr val="dk1"/>
              </a:buClr>
              <a:buSzPts val="2400"/>
              <a:buChar char="•"/>
            </a:pPr>
            <a:r>
              <a:rPr lang="en-US" sz="3100"/>
              <a:t>Questions about billing or financial aid</a:t>
            </a:r>
            <a:endParaRPr sz="3100"/>
          </a:p>
          <a:p>
            <a:pPr marL="742950" lvl="1" indent="-273685" algn="l" rtl="0">
              <a:lnSpc>
                <a:spcPct val="80000"/>
              </a:lnSpc>
              <a:spcBef>
                <a:spcPts val="518"/>
              </a:spcBef>
              <a:spcAft>
                <a:spcPts val="0"/>
              </a:spcAft>
              <a:buClr>
                <a:schemeClr val="dk1"/>
              </a:buClr>
              <a:buSzPts val="2400"/>
              <a:buChar char="–"/>
            </a:pPr>
            <a:r>
              <a:rPr lang="en-US" sz="3100" u="sng">
                <a:solidFill>
                  <a:schemeClr val="hlink"/>
                </a:solidFill>
                <a:hlinkClick r:id="rId4"/>
              </a:rPr>
              <a:t>smithfinancials@umd.edu</a:t>
            </a:r>
            <a:endParaRPr sz="3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150c4d4312_0_361"/>
          <p:cNvSpPr txBox="1">
            <a:spLocks noGrp="1"/>
          </p:cNvSpPr>
          <p:nvPr>
            <p:ph type="title"/>
          </p:nvPr>
        </p:nvSpPr>
        <p:spPr>
          <a:xfrm>
            <a:off x="626125" y="3193646"/>
            <a:ext cx="8229600" cy="470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457200" y="1224247"/>
            <a:ext cx="8229600" cy="701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a:t>Are you ready for registration?</a:t>
            </a:r>
            <a:endParaRPr/>
          </a:p>
        </p:txBody>
      </p:sp>
      <p:sp>
        <p:nvSpPr>
          <p:cNvPr id="98" name="Google Shape;98;p2"/>
          <p:cNvSpPr txBox="1">
            <a:spLocks noGrp="1"/>
          </p:cNvSpPr>
          <p:nvPr>
            <p:ph type="body" idx="1"/>
          </p:nvPr>
        </p:nvSpPr>
        <p:spPr>
          <a:xfrm>
            <a:off x="0" y="2132017"/>
            <a:ext cx="4572000" cy="3252900"/>
          </a:xfrm>
          <a:prstGeom prst="rect">
            <a:avLst/>
          </a:prstGeom>
          <a:noFill/>
          <a:ln>
            <a:noFill/>
          </a:ln>
        </p:spPr>
        <p:txBody>
          <a:bodyPr spcFirstLastPara="1" wrap="square" lIns="91425" tIns="45700" rIns="91425" bIns="45700" anchor="t" anchorCtr="0">
            <a:noAutofit/>
          </a:bodyPr>
          <a:lstStyle/>
          <a:p>
            <a:pPr marL="457200" lvl="0" indent="-387350" algn="l" rtl="0">
              <a:lnSpc>
                <a:spcPct val="90000"/>
              </a:lnSpc>
              <a:spcBef>
                <a:spcPts val="640"/>
              </a:spcBef>
              <a:spcAft>
                <a:spcPts val="0"/>
              </a:spcAft>
              <a:buSzPts val="2500"/>
              <a:buChar char="•"/>
            </a:pPr>
            <a:r>
              <a:rPr lang="en-US" sz="2500"/>
              <a:t>Do I have a </a:t>
            </a:r>
            <a:r>
              <a:rPr lang="en-US" sz="2500" b="1"/>
              <a:t>registration block?</a:t>
            </a:r>
            <a:endParaRPr sz="2500" b="1"/>
          </a:p>
          <a:p>
            <a:pPr marL="457200" lvl="0" indent="-387350" algn="l" rtl="0">
              <a:lnSpc>
                <a:spcPct val="115000"/>
              </a:lnSpc>
              <a:spcBef>
                <a:spcPts val="0"/>
              </a:spcBef>
              <a:spcAft>
                <a:spcPts val="0"/>
              </a:spcAft>
              <a:buSzPts val="2500"/>
              <a:buChar char="•"/>
            </a:pPr>
            <a:r>
              <a:rPr lang="en-US" sz="2500"/>
              <a:t>No registration appointments for Summer. </a:t>
            </a:r>
            <a:r>
              <a:rPr lang="en-US" sz="2500">
                <a:highlight>
                  <a:srgbClr val="FFFFFF"/>
                </a:highlight>
              </a:rPr>
              <a:t>Registration is done on a first-come, first-served basis</a:t>
            </a:r>
            <a:endParaRPr sz="2500" u="sng"/>
          </a:p>
          <a:p>
            <a:pPr marL="0" lvl="0" indent="0" algn="l" rtl="0">
              <a:lnSpc>
                <a:spcPct val="90000"/>
              </a:lnSpc>
              <a:spcBef>
                <a:spcPts val="640"/>
              </a:spcBef>
              <a:spcAft>
                <a:spcPts val="0"/>
              </a:spcAft>
              <a:buSzPts val="2800"/>
              <a:buNone/>
            </a:pPr>
            <a:endParaRPr sz="3200" b="1"/>
          </a:p>
        </p:txBody>
      </p:sp>
      <p:sp>
        <p:nvSpPr>
          <p:cNvPr id="99" name="Google Shape;99;p2"/>
          <p:cNvSpPr txBox="1"/>
          <p:nvPr/>
        </p:nvSpPr>
        <p:spPr>
          <a:xfrm>
            <a:off x="4572000" y="2067296"/>
            <a:ext cx="4572000" cy="1944900"/>
          </a:xfrm>
          <a:prstGeom prst="rect">
            <a:avLst/>
          </a:prstGeom>
          <a:noFill/>
          <a:ln>
            <a:noFill/>
          </a:ln>
        </p:spPr>
        <p:txBody>
          <a:bodyPr spcFirstLastPara="1" wrap="square" lIns="91425" tIns="91425" rIns="91425" bIns="91425" anchor="t" anchorCtr="0">
            <a:noAutofit/>
          </a:bodyPr>
          <a:lstStyle/>
          <a:p>
            <a:pPr marL="457200" marR="0" lvl="0" indent="-387350" algn="l" rtl="0">
              <a:lnSpc>
                <a:spcPct val="115000"/>
              </a:lnSpc>
              <a:spcBef>
                <a:spcPts val="70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Common reasons: Missing transcripts, immunization records, overdue bills and parking violations.</a:t>
            </a:r>
            <a:endParaRPr sz="2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 name="Google Shape;100;p2"/>
          <p:cNvSpPr txBox="1"/>
          <p:nvPr/>
        </p:nvSpPr>
        <p:spPr>
          <a:xfrm>
            <a:off x="1413769" y="5033588"/>
            <a:ext cx="631646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Calibri"/>
                <a:ea typeface="Calibri"/>
                <a:cs typeface="Calibri"/>
                <a:sym typeface="Calibri"/>
              </a:rPr>
              <a:t>Registration Blocks:</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Students should check their account for </a:t>
            </a:r>
            <a:r>
              <a:rPr lang="en-US" sz="2400" b="0" i="0" u="sng" strike="noStrike" cap="none">
                <a:solidFill>
                  <a:srgbClr val="C00000"/>
                </a:solidFill>
                <a:highlight>
                  <a:srgbClr val="FFFF00"/>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blocks</a:t>
            </a:r>
            <a:r>
              <a:rPr lang="en-US" sz="2400" b="0" i="0" u="none" strike="noStrike" cap="none">
                <a:solidFill>
                  <a:srgbClr val="000000"/>
                </a:solidFill>
                <a:latin typeface="Calibri"/>
                <a:ea typeface="Calibri"/>
                <a:cs typeface="Calibri"/>
                <a:sym typeface="Calibri"/>
              </a:rPr>
              <a:t> and resolve by February 11.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457200" y="1001596"/>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a:t>When is Summer Registration?</a:t>
            </a:r>
            <a:endParaRPr/>
          </a:p>
        </p:txBody>
      </p:sp>
      <p:sp>
        <p:nvSpPr>
          <p:cNvPr id="107" name="Google Shape;107;p3"/>
          <p:cNvSpPr txBox="1"/>
          <p:nvPr/>
        </p:nvSpPr>
        <p:spPr>
          <a:xfrm>
            <a:off x="457200" y="5527160"/>
            <a:ext cx="8229600" cy="6584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Clear any blocks prior to registration!</a:t>
            </a:r>
            <a:endParaRPr sz="3200" b="1" i="0" u="none" strike="noStrike" cap="none">
              <a:solidFill>
                <a:schemeClr val="dk1"/>
              </a:solidFill>
              <a:latin typeface="Calibri"/>
              <a:ea typeface="Calibri"/>
              <a:cs typeface="Calibri"/>
              <a:sym typeface="Calibri"/>
            </a:endParaRPr>
          </a:p>
        </p:txBody>
      </p:sp>
      <p:grpSp>
        <p:nvGrpSpPr>
          <p:cNvPr id="108" name="Google Shape;108;p3"/>
          <p:cNvGrpSpPr/>
          <p:nvPr/>
        </p:nvGrpSpPr>
        <p:grpSpPr>
          <a:xfrm>
            <a:off x="2963100" y="2957175"/>
            <a:ext cx="3217800" cy="1757400"/>
            <a:chOff x="2021716" y="2720306"/>
            <a:chExt cx="3217800" cy="1757400"/>
          </a:xfrm>
        </p:grpSpPr>
        <p:sp>
          <p:nvSpPr>
            <p:cNvPr id="109" name="Google Shape;109;p3"/>
            <p:cNvSpPr/>
            <p:nvPr/>
          </p:nvSpPr>
          <p:spPr>
            <a:xfrm>
              <a:off x="2021716" y="2720306"/>
              <a:ext cx="3217800" cy="1757400"/>
            </a:xfrm>
            <a:prstGeom prst="roundRect">
              <a:avLst>
                <a:gd name="adj" fmla="val 16667"/>
              </a:avLst>
            </a:prstGeom>
            <a:solidFill>
              <a:schemeClr val="accent2"/>
            </a:solidFill>
            <a:ln w="9525" cap="flat" cmpd="sng">
              <a:solidFill>
                <a:schemeClr val="accent2"/>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3"/>
            <p:cNvSpPr txBox="1"/>
            <p:nvPr/>
          </p:nvSpPr>
          <p:spPr>
            <a:xfrm>
              <a:off x="2218504" y="2814207"/>
              <a:ext cx="2824200" cy="156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Tuesday, </a:t>
              </a:r>
              <a:br>
                <a:rPr lang="en-US" sz="3200" b="0" i="0" u="none" strike="noStrike" cap="none">
                  <a:solidFill>
                    <a:schemeClr val="lt1"/>
                  </a:solidFill>
                  <a:latin typeface="Calibri"/>
                  <a:ea typeface="Calibri"/>
                  <a:cs typeface="Calibri"/>
                  <a:sym typeface="Calibri"/>
                </a:rPr>
              </a:br>
              <a:r>
                <a:rPr lang="en-US" sz="3200" b="0" i="0" u="none" strike="noStrike" cap="none">
                  <a:solidFill>
                    <a:schemeClr val="lt1"/>
                  </a:solidFill>
                  <a:latin typeface="Calibri"/>
                  <a:ea typeface="Calibri"/>
                  <a:cs typeface="Calibri"/>
                  <a:sym typeface="Calibri"/>
                </a:rPr>
                <a:t>February 22,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7:30 a.m.</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150c4d4312_0_4"/>
          <p:cNvSpPr txBox="1">
            <a:spLocks noGrp="1"/>
          </p:cNvSpPr>
          <p:nvPr>
            <p:ph type="title"/>
          </p:nvPr>
        </p:nvSpPr>
        <p:spPr>
          <a:xfrm>
            <a:off x="322525" y="0"/>
            <a:ext cx="8572500" cy="879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Calibri"/>
              <a:buNone/>
            </a:pPr>
            <a:r>
              <a:rPr lang="en-US">
                <a:solidFill>
                  <a:schemeClr val="lt1"/>
                </a:solidFill>
              </a:rPr>
              <a:t>ACADEMIC CALENDAR</a:t>
            </a:r>
            <a:endParaRPr>
              <a:solidFill>
                <a:schemeClr val="lt1"/>
              </a:solidFill>
            </a:endParaRPr>
          </a:p>
        </p:txBody>
      </p:sp>
      <p:sp>
        <p:nvSpPr>
          <p:cNvPr id="117" name="Google Shape;117;g1150c4d4312_0_4"/>
          <p:cNvSpPr txBox="1"/>
          <p:nvPr/>
        </p:nvSpPr>
        <p:spPr>
          <a:xfrm>
            <a:off x="322473" y="1190025"/>
            <a:ext cx="85725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Summer is split into two terms: Summer I and Summer II</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118" name="Google Shape;118;g1150c4d4312_0_4"/>
          <p:cNvSpPr txBox="1">
            <a:spLocks noGrp="1"/>
          </p:cNvSpPr>
          <p:nvPr>
            <p:ph type="body" idx="1"/>
          </p:nvPr>
        </p:nvSpPr>
        <p:spPr>
          <a:xfrm>
            <a:off x="526225" y="1712900"/>
            <a:ext cx="8165100" cy="3680400"/>
          </a:xfrm>
          <a:prstGeom prst="rect">
            <a:avLst/>
          </a:prstGeom>
          <a:noFill/>
          <a:ln>
            <a:noFill/>
          </a:ln>
        </p:spPr>
        <p:txBody>
          <a:bodyPr spcFirstLastPara="1" wrap="square" lIns="91425" tIns="45700" rIns="91425" bIns="45700" anchor="t" anchorCtr="0">
            <a:noAutofit/>
          </a:bodyPr>
          <a:lstStyle/>
          <a:p>
            <a:pPr marL="457200" lvl="0" indent="-450850" algn="l" rtl="0">
              <a:lnSpc>
                <a:spcPct val="90000"/>
              </a:lnSpc>
              <a:spcBef>
                <a:spcPts val="640"/>
              </a:spcBef>
              <a:spcAft>
                <a:spcPts val="0"/>
              </a:spcAft>
              <a:buSzPts val="3500"/>
              <a:buChar char="•"/>
            </a:pPr>
            <a:r>
              <a:rPr lang="en-US" sz="2500" dirty="0"/>
              <a:t>Summer I </a:t>
            </a:r>
            <a:endParaRPr sz="2500" dirty="0"/>
          </a:p>
          <a:p>
            <a:pPr marL="914400" lvl="1" indent="-387350" algn="l" rtl="0">
              <a:lnSpc>
                <a:spcPct val="90000"/>
              </a:lnSpc>
              <a:spcBef>
                <a:spcPts val="0"/>
              </a:spcBef>
              <a:spcAft>
                <a:spcPts val="0"/>
              </a:spcAft>
              <a:buSzPts val="2500"/>
              <a:buChar char="–"/>
            </a:pPr>
            <a:r>
              <a:rPr lang="en-US" sz="2500" dirty="0"/>
              <a:t>Required or Recommended courses</a:t>
            </a:r>
            <a:endParaRPr sz="2500" dirty="0"/>
          </a:p>
          <a:p>
            <a:pPr marL="914400" lvl="1" indent="-387350" algn="l" rtl="0">
              <a:lnSpc>
                <a:spcPct val="90000"/>
              </a:lnSpc>
              <a:spcBef>
                <a:spcPts val="0"/>
              </a:spcBef>
              <a:spcAft>
                <a:spcPts val="0"/>
              </a:spcAft>
              <a:buSzPts val="2500"/>
              <a:buChar char="–"/>
            </a:pPr>
            <a:r>
              <a:rPr lang="en-US" sz="2500" dirty="0"/>
              <a:t>One online elective</a:t>
            </a:r>
            <a:endParaRPr sz="2500" dirty="0"/>
          </a:p>
          <a:p>
            <a:pPr marL="457200" lvl="0" indent="-450850" algn="l" rtl="0">
              <a:lnSpc>
                <a:spcPct val="90000"/>
              </a:lnSpc>
              <a:spcBef>
                <a:spcPts val="0"/>
              </a:spcBef>
              <a:spcAft>
                <a:spcPts val="0"/>
              </a:spcAft>
              <a:buSzPts val="3500"/>
              <a:buChar char="•"/>
            </a:pPr>
            <a:r>
              <a:rPr lang="en-US" sz="2500" dirty="0"/>
              <a:t>Summer II</a:t>
            </a:r>
            <a:endParaRPr sz="2500" dirty="0"/>
          </a:p>
          <a:p>
            <a:pPr marL="914400" lvl="1" indent="-450850" algn="l" rtl="0">
              <a:lnSpc>
                <a:spcPct val="90000"/>
              </a:lnSpc>
              <a:spcBef>
                <a:spcPts val="0"/>
              </a:spcBef>
              <a:spcAft>
                <a:spcPts val="0"/>
              </a:spcAft>
              <a:buSzPts val="3500"/>
              <a:buChar char="–"/>
            </a:pPr>
            <a:r>
              <a:rPr lang="en-US" sz="2500" dirty="0"/>
              <a:t>Electives Only. Flex MBAs open to register for any Flex campus!</a:t>
            </a:r>
            <a:endParaRPr sz="2500" dirty="0"/>
          </a:p>
          <a:p>
            <a:pPr marL="457200" lvl="0" indent="-431800" algn="l" rtl="0">
              <a:lnSpc>
                <a:spcPct val="90000"/>
              </a:lnSpc>
              <a:spcBef>
                <a:spcPts val="0"/>
              </a:spcBef>
              <a:spcAft>
                <a:spcPts val="0"/>
              </a:spcAft>
              <a:buSzPts val="3200"/>
              <a:buChar char="•"/>
            </a:pPr>
            <a:r>
              <a:rPr lang="en-US" sz="2500" dirty="0"/>
              <a:t>Review </a:t>
            </a:r>
            <a:r>
              <a:rPr lang="en-US" sz="2500" dirty="0">
                <a:hlinkClick r:id="rId3"/>
              </a:rPr>
              <a:t>Curriculum</a:t>
            </a:r>
            <a:r>
              <a:rPr lang="en-US" sz="2500" dirty="0"/>
              <a:t> per your campus and admit year</a:t>
            </a:r>
            <a:endParaRPr sz="2500" dirty="0"/>
          </a:p>
          <a:p>
            <a:pPr marL="914400" lvl="1" indent="-431800" algn="l" rtl="0">
              <a:lnSpc>
                <a:spcPct val="90000"/>
              </a:lnSpc>
              <a:spcBef>
                <a:spcPts val="0"/>
              </a:spcBef>
              <a:spcAft>
                <a:spcPts val="0"/>
              </a:spcAft>
              <a:buSzPts val="3200"/>
              <a:buChar char="–"/>
            </a:pPr>
            <a:r>
              <a:rPr lang="en-US" sz="2500" dirty="0"/>
              <a:t>Fall 2019 Admit Curriculum Guide</a:t>
            </a:r>
            <a:endParaRPr sz="2500" dirty="0"/>
          </a:p>
          <a:p>
            <a:pPr marL="914400" lvl="1" indent="-431800" algn="l" rtl="0">
              <a:lnSpc>
                <a:spcPct val="90000"/>
              </a:lnSpc>
              <a:spcBef>
                <a:spcPts val="0"/>
              </a:spcBef>
              <a:spcAft>
                <a:spcPts val="0"/>
              </a:spcAft>
              <a:buSzPts val="3200"/>
              <a:buChar char="–"/>
            </a:pPr>
            <a:r>
              <a:rPr lang="en-US" sz="2500" dirty="0"/>
              <a:t>Fall 2020 Admit Curriculum Guide</a:t>
            </a:r>
            <a:endParaRPr sz="2500" dirty="0"/>
          </a:p>
          <a:p>
            <a:pPr marL="914400" lvl="1" indent="-387350" algn="l" rtl="0">
              <a:lnSpc>
                <a:spcPct val="90000"/>
              </a:lnSpc>
              <a:spcBef>
                <a:spcPts val="0"/>
              </a:spcBef>
              <a:spcAft>
                <a:spcPts val="0"/>
              </a:spcAft>
              <a:buSzPts val="2500"/>
              <a:buChar char="–"/>
            </a:pPr>
            <a:r>
              <a:rPr lang="en-US" sz="2500" dirty="0"/>
              <a:t>Fall 2021 Admit Curriculum Guide</a:t>
            </a:r>
            <a:endParaRPr sz="2500" dirty="0"/>
          </a:p>
          <a:p>
            <a:pPr marL="457200" lvl="0" indent="-431800" algn="l" rtl="0">
              <a:lnSpc>
                <a:spcPct val="115000"/>
              </a:lnSpc>
              <a:spcBef>
                <a:spcPts val="0"/>
              </a:spcBef>
              <a:spcAft>
                <a:spcPts val="0"/>
              </a:spcAft>
              <a:buSzPts val="3200"/>
              <a:buChar char="•"/>
            </a:pPr>
            <a:r>
              <a:rPr lang="en-US" sz="2500" dirty="0"/>
              <a:t>Instructions are</a:t>
            </a:r>
            <a:r>
              <a:rPr lang="en-US" sz="2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available on </a:t>
            </a:r>
            <a:r>
              <a:rPr lang="en-US" sz="2500"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Networth</a:t>
            </a:r>
            <a:r>
              <a:rPr lang="en-US" sz="25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under “Registration” on your respective campus </a:t>
            </a:r>
            <a:r>
              <a:rPr lang="en-US" sz="2500" dirty="0"/>
              <a:t>homepage</a:t>
            </a:r>
            <a:endParaRPr sz="2500" dirty="0"/>
          </a:p>
          <a:p>
            <a:pPr marL="457200" lvl="0" indent="0" algn="l" rtl="0">
              <a:lnSpc>
                <a:spcPct val="115000"/>
              </a:lnSpc>
              <a:spcBef>
                <a:spcPts val="700"/>
              </a:spcBef>
              <a:spcAft>
                <a:spcPts val="0"/>
              </a:spcAft>
              <a:buSzPts val="1800"/>
              <a:buNone/>
            </a:pPr>
            <a:endParaRPr sz="2500" dirty="0"/>
          </a:p>
          <a:p>
            <a:pPr marL="0" lvl="0" indent="0" algn="l" rtl="0">
              <a:lnSpc>
                <a:spcPct val="90000"/>
              </a:lnSpc>
              <a:spcBef>
                <a:spcPts val="640"/>
              </a:spcBef>
              <a:spcAft>
                <a:spcPts val="0"/>
              </a:spcAft>
              <a:buSzPts val="1800"/>
              <a:buNone/>
            </a:pPr>
            <a:endParaRPr sz="3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4"/>
          <p:cNvPicPr preferRelativeResize="0"/>
          <p:nvPr/>
        </p:nvPicPr>
        <p:blipFill rotWithShape="1">
          <a:blip r:embed="rId3">
            <a:alphaModFix/>
          </a:blip>
          <a:srcRect/>
          <a:stretch/>
        </p:blipFill>
        <p:spPr>
          <a:xfrm>
            <a:off x="0" y="203100"/>
            <a:ext cx="9144000" cy="6654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457200" y="1001596"/>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a:t>How to Register for Summer I:</a:t>
            </a:r>
            <a:endParaRPr/>
          </a:p>
        </p:txBody>
      </p:sp>
      <p:sp>
        <p:nvSpPr>
          <p:cNvPr id="131" name="Google Shape;131;p5"/>
          <p:cNvSpPr txBox="1">
            <a:spLocks noGrp="1"/>
          </p:cNvSpPr>
          <p:nvPr>
            <p:ph type="body" idx="1"/>
          </p:nvPr>
        </p:nvSpPr>
        <p:spPr>
          <a:xfrm>
            <a:off x="403126" y="2144596"/>
            <a:ext cx="8229600" cy="3207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dirty="0"/>
              <a:t>On Testudo: Select </a:t>
            </a:r>
            <a:r>
              <a:rPr lang="en-US" b="1" dirty="0">
                <a:solidFill>
                  <a:srgbClr val="C3111E"/>
                </a:solidFill>
              </a:rPr>
              <a:t>Summer I 2022</a:t>
            </a:r>
            <a:endParaRPr b="1" dirty="0">
              <a:solidFill>
                <a:srgbClr val="C3111E"/>
              </a:solidFill>
            </a:endParaRPr>
          </a:p>
          <a:p>
            <a:pPr marL="0" lvl="0" indent="0" algn="ctr" rtl="0">
              <a:lnSpc>
                <a:spcPct val="100000"/>
              </a:lnSpc>
              <a:spcBef>
                <a:spcPts val="0"/>
              </a:spcBef>
              <a:spcAft>
                <a:spcPts val="0"/>
              </a:spcAft>
              <a:buClr>
                <a:schemeClr val="dk1"/>
              </a:buClr>
              <a:buSzPts val="3200"/>
              <a:buFont typeface="Arial"/>
              <a:buNone/>
            </a:pPr>
            <a:endParaRPr sz="1000" b="1" dirty="0">
              <a:solidFill>
                <a:srgbClr val="C3111E"/>
              </a:solidFill>
            </a:endParaRPr>
          </a:p>
          <a:p>
            <a:pPr marL="0" lvl="0" indent="0" algn="l" rtl="0">
              <a:lnSpc>
                <a:spcPct val="100000"/>
              </a:lnSpc>
              <a:spcBef>
                <a:spcPts val="640"/>
              </a:spcBef>
              <a:spcAft>
                <a:spcPts val="0"/>
              </a:spcAft>
              <a:buClr>
                <a:schemeClr val="dk1"/>
              </a:buClr>
              <a:buSzPts val="3200"/>
              <a:buFont typeface="Arial"/>
              <a:buNone/>
            </a:pPr>
            <a:r>
              <a:rPr lang="en-US" sz="2300" dirty="0"/>
              <a:t>BUSI787 Integrative Capstone Section Number (Fall 2019 &amp; 2020 Admits): </a:t>
            </a:r>
            <a:r>
              <a:rPr lang="en-US" sz="2300" b="1" dirty="0"/>
              <a:t>DC11 </a:t>
            </a:r>
            <a:endParaRPr sz="1400" dirty="0"/>
          </a:p>
          <a:p>
            <a:pPr marL="0" lvl="0" indent="0" algn="l" rtl="0">
              <a:lnSpc>
                <a:spcPct val="100000"/>
              </a:lnSpc>
              <a:spcBef>
                <a:spcPts val="640"/>
              </a:spcBef>
              <a:spcAft>
                <a:spcPts val="0"/>
              </a:spcAft>
              <a:buClr>
                <a:schemeClr val="dk1"/>
              </a:buClr>
              <a:buSzPts val="3200"/>
              <a:buFont typeface="Arial"/>
              <a:buNone/>
            </a:pPr>
            <a:r>
              <a:rPr lang="en-US" sz="2300" dirty="0"/>
              <a:t>BUSI758R Business Ethics Section Number (Fall 2019 &amp; 2020 Admits): </a:t>
            </a:r>
            <a:r>
              <a:rPr lang="en-US" sz="2300" b="1" dirty="0"/>
              <a:t>BA11, GS11, DC11 or DC12</a:t>
            </a:r>
            <a:endParaRPr sz="2300" b="1" dirty="0"/>
          </a:p>
          <a:p>
            <a:pPr marL="0" lvl="0" indent="0" algn="l" rtl="0">
              <a:lnSpc>
                <a:spcPct val="100000"/>
              </a:lnSpc>
              <a:spcBef>
                <a:spcPts val="640"/>
              </a:spcBef>
              <a:spcAft>
                <a:spcPts val="0"/>
              </a:spcAft>
              <a:buClr>
                <a:schemeClr val="dk1"/>
              </a:buClr>
              <a:buSzPts val="3200"/>
              <a:buFont typeface="Arial"/>
              <a:buNone/>
            </a:pPr>
            <a:r>
              <a:rPr lang="en-US" sz="2300" dirty="0"/>
              <a:t>Missed BUSI604 Business Communications? Make an appointment!</a:t>
            </a:r>
            <a:endParaRPr sz="2300" dirty="0"/>
          </a:p>
          <a:p>
            <a:pPr marL="0" lvl="0" indent="0" algn="ctr" rtl="0">
              <a:lnSpc>
                <a:spcPct val="100000"/>
              </a:lnSpc>
              <a:spcBef>
                <a:spcPts val="640"/>
              </a:spcBef>
              <a:spcAft>
                <a:spcPts val="0"/>
              </a:spcAft>
              <a:buClr>
                <a:schemeClr val="accent2"/>
              </a:buClr>
              <a:buSzPts val="3200"/>
              <a:buFont typeface="Arial"/>
              <a:buNone/>
            </a:pPr>
            <a:r>
              <a:rPr lang="en-US" sz="2300" b="1" dirty="0">
                <a:solidFill>
                  <a:schemeClr val="accent2"/>
                </a:solidFill>
              </a:rPr>
              <a:t>(Based on campus and cohort)</a:t>
            </a:r>
            <a:endParaRPr sz="2300" dirty="0">
              <a:solidFill>
                <a:schemeClr val="accent2"/>
              </a:solidFill>
            </a:endParaRPr>
          </a:p>
          <a:p>
            <a:pPr marL="0" lvl="0" indent="0" algn="l" rtl="0">
              <a:lnSpc>
                <a:spcPct val="100000"/>
              </a:lnSpc>
              <a:spcBef>
                <a:spcPts val="640"/>
              </a:spcBef>
              <a:spcAft>
                <a:spcPts val="0"/>
              </a:spcAft>
              <a:buClr>
                <a:schemeClr val="dk1"/>
              </a:buClr>
              <a:buSzPts val="3200"/>
              <a:buFont typeface="Arial"/>
              <a:buNone/>
            </a:pPr>
            <a:endParaRPr dirty="0"/>
          </a:p>
          <a:p>
            <a:pPr marL="285750" lvl="0" indent="-82550" algn="l" rtl="0">
              <a:lnSpc>
                <a:spcPct val="100000"/>
              </a:lnSpc>
              <a:spcBef>
                <a:spcPts val="640"/>
              </a:spcBef>
              <a:spcAft>
                <a:spcPts val="0"/>
              </a:spcAft>
              <a:buClr>
                <a:schemeClr val="dk1"/>
              </a:buClr>
              <a:buSzPts val="3200"/>
              <a:buFont typeface="Arial"/>
              <a:buNone/>
            </a:pPr>
            <a:endParaRPr sz="2000" dirty="0"/>
          </a:p>
        </p:txBody>
      </p:sp>
      <p:pic>
        <p:nvPicPr>
          <p:cNvPr id="132" name="Google Shape;132;p5"/>
          <p:cNvPicPr preferRelativeResize="0"/>
          <p:nvPr/>
        </p:nvPicPr>
        <p:blipFill rotWithShape="1">
          <a:blip r:embed="rId3">
            <a:alphaModFix/>
          </a:blip>
          <a:srcRect/>
          <a:stretch/>
        </p:blipFill>
        <p:spPr>
          <a:xfrm>
            <a:off x="1679365" y="5351596"/>
            <a:ext cx="5677121" cy="1365727"/>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150c4d4312_0_172"/>
          <p:cNvSpPr txBox="1">
            <a:spLocks noGrp="1"/>
          </p:cNvSpPr>
          <p:nvPr>
            <p:ph type="title"/>
          </p:nvPr>
        </p:nvSpPr>
        <p:spPr>
          <a:xfrm>
            <a:off x="647300" y="0"/>
            <a:ext cx="8229600" cy="879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Calibri"/>
              <a:buNone/>
            </a:pPr>
            <a:r>
              <a:rPr lang="en-US">
                <a:solidFill>
                  <a:schemeClr val="lt1"/>
                </a:solidFill>
              </a:rPr>
              <a:t>2019/2020 Admits</a:t>
            </a:r>
            <a:endParaRPr>
              <a:solidFill>
                <a:schemeClr val="lt1"/>
              </a:solidFill>
            </a:endParaRPr>
          </a:p>
        </p:txBody>
      </p:sp>
      <p:graphicFrame>
        <p:nvGraphicFramePr>
          <p:cNvPr id="139" name="Google Shape;139;g1150c4d4312_0_172"/>
          <p:cNvGraphicFramePr/>
          <p:nvPr/>
        </p:nvGraphicFramePr>
        <p:xfrm>
          <a:off x="334225" y="1899746"/>
          <a:ext cx="8475425" cy="2205737"/>
        </p:xfrm>
        <a:graphic>
          <a:graphicData uri="http://schemas.openxmlformats.org/drawingml/2006/table">
            <a:tbl>
              <a:tblPr firstRow="1" bandRow="1">
                <a:noFill/>
                <a:tableStyleId>{CF25D62E-1C34-42C8-BD27-F472081521BE}</a:tableStyleId>
              </a:tblPr>
              <a:tblGrid>
                <a:gridCol w="4257475">
                  <a:extLst>
                    <a:ext uri="{9D8B030D-6E8A-4147-A177-3AD203B41FA5}">
                      <a16:colId xmlns:a16="http://schemas.microsoft.com/office/drawing/2014/main" val="20000"/>
                    </a:ext>
                  </a:extLst>
                </a:gridCol>
                <a:gridCol w="4217950">
                  <a:extLst>
                    <a:ext uri="{9D8B030D-6E8A-4147-A177-3AD203B41FA5}">
                      <a16:colId xmlns:a16="http://schemas.microsoft.com/office/drawing/2014/main" val="20001"/>
                    </a:ext>
                  </a:extLst>
                </a:gridCol>
              </a:tblGrid>
              <a:tr h="370850">
                <a:tc>
                  <a:txBody>
                    <a:bodyPr/>
                    <a:lstStyle/>
                    <a:p>
                      <a:pPr marL="0" marR="0" lvl="0" indent="0" algn="l" rtl="0">
                        <a:lnSpc>
                          <a:spcPct val="107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BUSI</a:t>
                      </a:r>
                      <a:r>
                        <a:rPr lang="en-US" sz="1800" u="none" strike="noStrike" cap="none"/>
                        <a:t>787 Integrative Capstone/Closing </a:t>
                      </a:r>
                      <a:endParaRPr sz="1800" u="none" strike="noStrike" cap="none"/>
                    </a:p>
                    <a:p>
                      <a:pPr marL="0" marR="0" lvl="0" indent="0" algn="l" rtl="0">
                        <a:lnSpc>
                          <a:spcPct val="107000"/>
                        </a:lnSpc>
                        <a:spcBef>
                          <a:spcPts val="0"/>
                        </a:spcBef>
                        <a:spcAft>
                          <a:spcPts val="0"/>
                        </a:spcAft>
                        <a:buClr>
                          <a:srgbClr val="000000"/>
                        </a:buClr>
                        <a:buSzPts val="1800"/>
                        <a:buFont typeface="Arial"/>
                        <a:buNone/>
                      </a:pPr>
                      <a:r>
                        <a:rPr lang="en-US" sz="1800" u="none" strike="noStrike" cap="none"/>
                        <a:t>                Residency </a:t>
                      </a:r>
                      <a:endParaRPr sz="18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BUSI</a:t>
                      </a:r>
                      <a:r>
                        <a:rPr lang="en-US" sz="1800" u="none" strike="noStrike" cap="none"/>
                        <a:t>758R Business Ethics </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370850">
                <a:tc>
                  <a:txBody>
                    <a:bodyPr/>
                    <a:lstStyle/>
                    <a:p>
                      <a:pPr marL="0" marR="0" lvl="0" indent="0" algn="l" rtl="0">
                        <a:lnSpc>
                          <a:spcPct val="107000"/>
                        </a:lnSpc>
                        <a:spcBef>
                          <a:spcPts val="0"/>
                        </a:spcBef>
                        <a:spcAft>
                          <a:spcPts val="0"/>
                        </a:spcAft>
                        <a:buClr>
                          <a:schemeClr val="dk1"/>
                        </a:buClr>
                        <a:buSzPts val="1800"/>
                        <a:buFont typeface="Calibri"/>
                        <a:buNone/>
                      </a:pPr>
                      <a:r>
                        <a:rPr lang="en-US" sz="1800" b="1" u="none" strike="noStrike" cap="none"/>
                        <a:t>Same section for all:</a:t>
                      </a:r>
                      <a:r>
                        <a:rPr lang="en-US" sz="1800" u="none" strike="noStrike" cap="none"/>
                        <a:t> DC11</a:t>
                      </a:r>
                      <a:endParaRPr sz="1800" u="none" strike="noStrike" cap="none"/>
                    </a:p>
                    <a:p>
                      <a:pPr marL="0" marR="0" lvl="0" indent="0" algn="l" rtl="0">
                        <a:lnSpc>
                          <a:spcPct val="107000"/>
                        </a:lnSpc>
                        <a:spcBef>
                          <a:spcPts val="0"/>
                        </a:spcBef>
                        <a:spcAft>
                          <a:spcPts val="0"/>
                        </a:spcAft>
                        <a:buClr>
                          <a:schemeClr val="dk1"/>
                        </a:buClr>
                        <a:buSzPts val="1800"/>
                        <a:buFont typeface="Calibri"/>
                        <a:buNone/>
                      </a:pPr>
                      <a:r>
                        <a:rPr lang="en-US" sz="1800" u="none" strike="noStrike" cap="none"/>
                        <a:t>Saturday</a:t>
                      </a:r>
                      <a:r>
                        <a:rPr lang="en-US" sz="1800" u="none" strike="noStrike" cap="none">
                          <a:latin typeface="Calibri"/>
                          <a:ea typeface="Calibri"/>
                          <a:cs typeface="Calibri"/>
                          <a:sym typeface="Calibri"/>
                        </a:rPr>
                        <a:t>: June </a:t>
                      </a:r>
                      <a:r>
                        <a:rPr lang="en-US" sz="1800" u="none" strike="noStrike" cap="none"/>
                        <a:t>4</a:t>
                      </a:r>
                      <a:endParaRPr sz="1400" u="none" strike="noStrike" cap="none"/>
                    </a:p>
                    <a:p>
                      <a:pPr marL="0" marR="0" lvl="0" indent="0" algn="l" rtl="0">
                        <a:lnSpc>
                          <a:spcPct val="107000"/>
                        </a:lnSpc>
                        <a:spcBef>
                          <a:spcPts val="800"/>
                        </a:spcBef>
                        <a:spcAft>
                          <a:spcPts val="0"/>
                        </a:spcAft>
                        <a:buClr>
                          <a:schemeClr val="dk1"/>
                        </a:buClr>
                        <a:buSzPts val="1800"/>
                        <a:buFont typeface="Calibri"/>
                        <a:buNone/>
                      </a:pPr>
                      <a:r>
                        <a:rPr lang="en-US" sz="1800" u="none" strike="noStrike" cap="none"/>
                        <a:t>Sunday</a:t>
                      </a:r>
                      <a:r>
                        <a:rPr lang="en-US" sz="1800" u="none" strike="noStrike" cap="none">
                          <a:latin typeface="Calibri"/>
                          <a:ea typeface="Calibri"/>
                          <a:cs typeface="Calibri"/>
                          <a:sym typeface="Calibri"/>
                        </a:rPr>
                        <a:t>: June </a:t>
                      </a:r>
                      <a:r>
                        <a:rPr lang="en-US" sz="1800" u="none" strike="noStrike" cap="none"/>
                        <a:t>5</a:t>
                      </a:r>
                      <a:endParaRPr sz="1400" u="none" strike="noStrike" cap="none"/>
                    </a:p>
                    <a:p>
                      <a:pPr marL="0" marR="0" lvl="0" indent="0" algn="l" rtl="0">
                        <a:lnSpc>
                          <a:spcPct val="107000"/>
                        </a:lnSpc>
                        <a:spcBef>
                          <a:spcPts val="800"/>
                        </a:spcBef>
                        <a:spcAft>
                          <a:spcPts val="0"/>
                        </a:spcAft>
                        <a:buClr>
                          <a:schemeClr val="dk1"/>
                        </a:buClr>
                        <a:buSzPts val="1800"/>
                        <a:buFont typeface="Calibri"/>
                        <a:buNone/>
                      </a:pPr>
                      <a:endParaRPr sz="1400" u="none" strike="noStrike" cap="none"/>
                    </a:p>
                    <a:p>
                      <a:pPr marL="0" marR="0" lvl="0" indent="0" algn="l" rtl="0">
                        <a:lnSpc>
                          <a:spcPct val="107000"/>
                        </a:lnSpc>
                        <a:spcBef>
                          <a:spcPts val="800"/>
                        </a:spcBef>
                        <a:spcAft>
                          <a:spcPts val="0"/>
                        </a:spcAft>
                        <a:buClr>
                          <a:schemeClr val="dk1"/>
                        </a:buClr>
                        <a:buSzPts val="1800"/>
                        <a:buFont typeface="Calibri"/>
                        <a:buNone/>
                      </a:pPr>
                      <a:endParaRPr sz="1400" u="none" strike="noStrike" cap="none"/>
                    </a:p>
                  </a:txBody>
                  <a:tcPr marL="68575" marR="68575" marT="0" marB="0"/>
                </a:tc>
                <a:tc>
                  <a:txBody>
                    <a:bodyPr/>
                    <a:lstStyle/>
                    <a:p>
                      <a:pPr marL="0" marR="0" lvl="0" indent="0" algn="l" rtl="0">
                        <a:lnSpc>
                          <a:spcPct val="107000"/>
                        </a:lnSpc>
                        <a:spcBef>
                          <a:spcPts val="0"/>
                        </a:spcBef>
                        <a:spcAft>
                          <a:spcPts val="0"/>
                        </a:spcAft>
                        <a:buClr>
                          <a:schemeClr val="dk1"/>
                        </a:buClr>
                        <a:buSzPts val="1800"/>
                        <a:buFont typeface="Calibri"/>
                        <a:buNone/>
                      </a:pPr>
                      <a:r>
                        <a:rPr lang="en-US" sz="1800" u="none" strike="noStrike" cap="none">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Mondays: DC</a:t>
                      </a:r>
                      <a:r>
                        <a:rPr lang="en-US" sz="1800" u="none" strike="noStrike" cap="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11</a:t>
                      </a:r>
                      <a:endParaRPr sz="1400" u="none" strike="noStrike" cap="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0" marR="0" lvl="0" indent="0" algn="l" rtl="0">
                        <a:lnSpc>
                          <a:spcPct val="107000"/>
                        </a:lnSpc>
                        <a:spcBef>
                          <a:spcPts val="800"/>
                        </a:spcBef>
                        <a:spcAft>
                          <a:spcPts val="0"/>
                        </a:spcAft>
                        <a:buClr>
                          <a:schemeClr val="dk1"/>
                        </a:buClr>
                        <a:buSzPts val="1800"/>
                        <a:buFont typeface="Calibri"/>
                        <a:buNone/>
                      </a:pPr>
                      <a:r>
                        <a:rPr lang="en-US" sz="1800" u="none" strike="noStrike" cap="none">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Tuesdays: DC</a:t>
                      </a:r>
                      <a:r>
                        <a:rPr lang="en-US" sz="1800" u="none" strike="noStrike" cap="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12</a:t>
                      </a:r>
                      <a:endParaRPr sz="1400" u="none" strike="noStrike" cap="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0" marR="0" lvl="0" indent="0" algn="l" rtl="0">
                        <a:lnSpc>
                          <a:spcPct val="107000"/>
                        </a:lnSpc>
                        <a:spcBef>
                          <a:spcPts val="800"/>
                        </a:spcBef>
                        <a:spcAft>
                          <a:spcPts val="0"/>
                        </a:spcAft>
                        <a:buClr>
                          <a:schemeClr val="dk1"/>
                        </a:buClr>
                        <a:buSzPts val="1800"/>
                        <a:buFont typeface="Calibri"/>
                        <a:buNone/>
                      </a:pPr>
                      <a:r>
                        <a:rPr lang="en-US" sz="1800" u="none" strike="noStrike" cap="none">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Wednesdays: </a:t>
                      </a:r>
                      <a:r>
                        <a:rPr lang="en-US" sz="1800" u="none" strike="noStrike" cap="none"/>
                        <a:t>BA11</a:t>
                      </a:r>
                      <a:endParaRPr sz="1400" u="none" strike="noStrike" cap="none"/>
                    </a:p>
                    <a:p>
                      <a:pPr marL="0" marR="0" lvl="0" indent="0" algn="l" rtl="0">
                        <a:lnSpc>
                          <a:spcPct val="107000"/>
                        </a:lnSpc>
                        <a:spcBef>
                          <a:spcPts val="800"/>
                        </a:spcBef>
                        <a:spcAft>
                          <a:spcPts val="0"/>
                        </a:spcAft>
                        <a:buClr>
                          <a:schemeClr val="dk1"/>
                        </a:buClr>
                        <a:buSzPts val="1800"/>
                        <a:buFont typeface="Calibri"/>
                        <a:buNone/>
                      </a:pPr>
                      <a:r>
                        <a:rPr lang="en-US" sz="1800" u="none" strike="noStrike" cap="none">
                          <a:latin typeface="Calibri"/>
                          <a:ea typeface="Calibri"/>
                          <a:cs typeface="Calibri"/>
                          <a:sym typeface="Calibri"/>
                        </a:rPr>
                        <a:t>Thursdays: </a:t>
                      </a:r>
                      <a:r>
                        <a:rPr lang="en-US" sz="1800" u="none" strike="noStrike" cap="none"/>
                        <a:t>GS11</a:t>
                      </a:r>
                      <a:endParaRPr sz="1400" u="none" strike="noStrike" cap="none"/>
                    </a:p>
                  </a:txBody>
                  <a:tcPr marL="68575" marR="68575" marT="0" marB="0"/>
                </a:tc>
                <a:extLst>
                  <a:ext uri="{0D108BD9-81ED-4DB2-BD59-A6C34878D82A}">
                    <a16:rowId xmlns:a16="http://schemas.microsoft.com/office/drawing/2014/main" val="10001"/>
                  </a:ext>
                </a:extLst>
              </a:tr>
            </a:tbl>
          </a:graphicData>
        </a:graphic>
      </p:graphicFrame>
      <p:sp>
        <p:nvSpPr>
          <p:cNvPr id="140" name="Google Shape;140;g1150c4d4312_0_172"/>
          <p:cNvSpPr txBox="1"/>
          <p:nvPr/>
        </p:nvSpPr>
        <p:spPr>
          <a:xfrm>
            <a:off x="334288" y="935925"/>
            <a:ext cx="84753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Summer I:  May 23 - July 7</a:t>
            </a: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FINALS: July 8 - 10</a:t>
            </a:r>
            <a:endParaRPr sz="2400" b="1" i="0" u="none" strike="noStrike" cap="none">
              <a:solidFill>
                <a:schemeClr val="dk1"/>
              </a:solidFill>
              <a:latin typeface="Calibri"/>
              <a:ea typeface="Calibri"/>
              <a:cs typeface="Calibri"/>
              <a:sym typeface="Calibri"/>
            </a:endParaRPr>
          </a:p>
        </p:txBody>
      </p:sp>
      <p:sp>
        <p:nvSpPr>
          <p:cNvPr id="141" name="Google Shape;141;g1150c4d4312_0_172"/>
          <p:cNvSpPr txBox="1"/>
          <p:nvPr/>
        </p:nvSpPr>
        <p:spPr>
          <a:xfrm>
            <a:off x="334288" y="4521050"/>
            <a:ext cx="84753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Summer II: July 11 - August 25</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FINALS: August 26 - 28 </a:t>
            </a:r>
            <a:endParaRPr sz="2400" b="1" i="0" u="none" strike="noStrike" cap="none">
              <a:solidFill>
                <a:schemeClr val="dk1"/>
              </a:solidFill>
              <a:latin typeface="Calibri"/>
              <a:ea typeface="Calibri"/>
              <a:cs typeface="Calibri"/>
              <a:sym typeface="Calibri"/>
            </a:endParaRPr>
          </a:p>
        </p:txBody>
      </p:sp>
      <p:graphicFrame>
        <p:nvGraphicFramePr>
          <p:cNvPr id="142" name="Google Shape;142;g1150c4d4312_0_172"/>
          <p:cNvGraphicFramePr/>
          <p:nvPr/>
        </p:nvGraphicFramePr>
        <p:xfrm>
          <a:off x="2504938" y="5509196"/>
          <a:ext cx="4134000" cy="741700"/>
        </p:xfrm>
        <a:graphic>
          <a:graphicData uri="http://schemas.openxmlformats.org/drawingml/2006/table">
            <a:tbl>
              <a:tblPr firstRow="1" bandRow="1">
                <a:noFill/>
                <a:tableStyleId>{CF25D62E-1C34-42C8-BD27-F472081521BE}</a:tableStyleId>
              </a:tblPr>
              <a:tblGrid>
                <a:gridCol w="4134000">
                  <a:extLst>
                    <a:ext uri="{9D8B030D-6E8A-4147-A177-3AD203B41FA5}">
                      <a16:colId xmlns:a16="http://schemas.microsoft.com/office/drawing/2014/main" val="20000"/>
                    </a:ext>
                  </a:extLst>
                </a:gridCol>
              </a:tblGrid>
              <a:tr h="370850">
                <a:tc>
                  <a:txBody>
                    <a:bodyPr/>
                    <a:lstStyle/>
                    <a:p>
                      <a:pPr marL="0" marR="0" lvl="0" indent="0" algn="l" rtl="0">
                        <a:lnSpc>
                          <a:spcPct val="107000"/>
                        </a:lnSpc>
                        <a:spcBef>
                          <a:spcPts val="0"/>
                        </a:spcBef>
                        <a:spcAft>
                          <a:spcPts val="0"/>
                        </a:spcAft>
                        <a:buClr>
                          <a:srgbClr val="000000"/>
                        </a:buClr>
                        <a:buSzPts val="1800"/>
                        <a:buFont typeface="Arial"/>
                        <a:buNone/>
                      </a:pPr>
                      <a:r>
                        <a:rPr lang="en-US" sz="1800" u="none" strike="noStrike" cap="none"/>
                        <a:t>Electives </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370850">
                <a:tc>
                  <a:txBody>
                    <a:bodyPr/>
                    <a:lstStyle/>
                    <a:p>
                      <a:pPr marL="0" marR="0" lvl="0" indent="0" algn="l" rtl="0">
                        <a:lnSpc>
                          <a:spcPct val="107000"/>
                        </a:lnSpc>
                        <a:spcBef>
                          <a:spcPts val="0"/>
                        </a:spcBef>
                        <a:spcAft>
                          <a:spcPts val="0"/>
                        </a:spcAft>
                        <a:buClr>
                          <a:schemeClr val="dk1"/>
                        </a:buClr>
                        <a:buSzPts val="1800"/>
                        <a:buFont typeface="Calibri"/>
                        <a:buNone/>
                      </a:pPr>
                      <a:r>
                        <a:rPr lang="en-US" sz="1800" u="none" strike="noStrike" cap="none"/>
                        <a:t>Schedule depends on course selections.</a:t>
                      </a:r>
                      <a:endParaRPr sz="1800" u="none" strike="noStrike" cap="none"/>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150c4d4312_0_257"/>
          <p:cNvSpPr txBox="1">
            <a:spLocks noGrp="1"/>
          </p:cNvSpPr>
          <p:nvPr>
            <p:ph type="title"/>
          </p:nvPr>
        </p:nvSpPr>
        <p:spPr>
          <a:xfrm>
            <a:off x="625275" y="0"/>
            <a:ext cx="8229600" cy="879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Calibri"/>
              <a:buNone/>
            </a:pPr>
            <a:r>
              <a:rPr lang="en-US">
                <a:solidFill>
                  <a:schemeClr val="lt1"/>
                </a:solidFill>
              </a:rPr>
              <a:t>2021 Admits</a:t>
            </a:r>
            <a:endParaRPr>
              <a:solidFill>
                <a:schemeClr val="lt1"/>
              </a:solidFill>
            </a:endParaRPr>
          </a:p>
        </p:txBody>
      </p:sp>
      <p:graphicFrame>
        <p:nvGraphicFramePr>
          <p:cNvPr id="149" name="Google Shape;149;g1150c4d4312_0_257"/>
          <p:cNvGraphicFramePr/>
          <p:nvPr/>
        </p:nvGraphicFramePr>
        <p:xfrm>
          <a:off x="334225" y="1899746"/>
          <a:ext cx="8475425" cy="2270951"/>
        </p:xfrm>
        <a:graphic>
          <a:graphicData uri="http://schemas.openxmlformats.org/drawingml/2006/table">
            <a:tbl>
              <a:tblPr firstRow="1" bandRow="1">
                <a:noFill/>
                <a:tableStyleId>{CF25D62E-1C34-42C8-BD27-F472081521BE}</a:tableStyleId>
              </a:tblPr>
              <a:tblGrid>
                <a:gridCol w="4257475">
                  <a:extLst>
                    <a:ext uri="{9D8B030D-6E8A-4147-A177-3AD203B41FA5}">
                      <a16:colId xmlns:a16="http://schemas.microsoft.com/office/drawing/2014/main" val="20000"/>
                    </a:ext>
                  </a:extLst>
                </a:gridCol>
                <a:gridCol w="4217950">
                  <a:extLst>
                    <a:ext uri="{9D8B030D-6E8A-4147-A177-3AD203B41FA5}">
                      <a16:colId xmlns:a16="http://schemas.microsoft.com/office/drawing/2014/main" val="20001"/>
                    </a:ext>
                  </a:extLst>
                </a:gridCol>
              </a:tblGrid>
              <a:tr h="370850">
                <a:tc>
                  <a:txBody>
                    <a:bodyPr/>
                    <a:lstStyle/>
                    <a:p>
                      <a:pPr marL="0" marR="0" lvl="0" indent="0" algn="l" rtl="0">
                        <a:lnSpc>
                          <a:spcPct val="107000"/>
                        </a:lnSpc>
                        <a:spcBef>
                          <a:spcPts val="0"/>
                        </a:spcBef>
                        <a:spcAft>
                          <a:spcPts val="0"/>
                        </a:spcAft>
                        <a:buClr>
                          <a:srgbClr val="000000"/>
                        </a:buClr>
                        <a:buSzPts val="1800"/>
                        <a:buFont typeface="Arial"/>
                        <a:buNone/>
                      </a:pPr>
                      <a:r>
                        <a:rPr lang="en-US" sz="1800" u="none" strike="noStrike" cap="none"/>
                        <a:t>Business Decoded Saturday Seminars</a:t>
                      </a:r>
                      <a:endParaRPr sz="18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BUSI</a:t>
                      </a:r>
                      <a:r>
                        <a:rPr lang="en-US" sz="1800" u="none" strike="noStrike" cap="none"/>
                        <a:t>641 Corporate Finance II - Recommended</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370850">
                <a:tc>
                  <a:txBody>
                    <a:bodyPr/>
                    <a:lstStyle/>
                    <a:p>
                      <a:pPr marL="0" marR="0" lvl="0" indent="0" algn="l" rtl="0">
                        <a:lnSpc>
                          <a:spcPct val="107000"/>
                        </a:lnSpc>
                        <a:spcBef>
                          <a:spcPts val="0"/>
                        </a:spcBef>
                        <a:spcAft>
                          <a:spcPts val="0"/>
                        </a:spcAft>
                        <a:buClr>
                          <a:schemeClr val="dk1"/>
                        </a:buClr>
                        <a:buSzPts val="1800"/>
                        <a:buFont typeface="Calibri"/>
                        <a:buNone/>
                      </a:pPr>
                      <a:r>
                        <a:rPr lang="en-US" sz="1800" b="1" u="none" strike="noStrike" cap="none"/>
                        <a:t>View upcoming seminar dates in the</a:t>
                      </a:r>
                      <a:endParaRPr sz="1800" b="1" u="none" strike="noStrike" cap="none"/>
                    </a:p>
                    <a:p>
                      <a:pPr marL="0" marR="0" lvl="0" indent="0" algn="l" rtl="0">
                        <a:lnSpc>
                          <a:spcPct val="107000"/>
                        </a:lnSpc>
                        <a:spcBef>
                          <a:spcPts val="800"/>
                        </a:spcBef>
                        <a:spcAft>
                          <a:spcPts val="0"/>
                        </a:spcAft>
                        <a:buClr>
                          <a:schemeClr val="dk1"/>
                        </a:buClr>
                        <a:buSzPts val="1800"/>
                        <a:buFont typeface="Calibri"/>
                        <a:buNone/>
                      </a:pPr>
                      <a:r>
                        <a:rPr lang="en-US" sz="1800" b="1" u="none" strike="noStrike" cap="none"/>
                        <a:t>Canvas site. </a:t>
                      </a:r>
                      <a:endParaRPr sz="1800" b="1" u="none" strike="noStrike" cap="none"/>
                    </a:p>
                    <a:p>
                      <a:pPr marL="0" marR="0" lvl="0" indent="0" algn="l" rtl="0">
                        <a:lnSpc>
                          <a:spcPct val="107000"/>
                        </a:lnSpc>
                        <a:spcBef>
                          <a:spcPts val="800"/>
                        </a:spcBef>
                        <a:spcAft>
                          <a:spcPts val="0"/>
                        </a:spcAft>
                        <a:buClr>
                          <a:schemeClr val="dk1"/>
                        </a:buClr>
                        <a:buSzPts val="1800"/>
                        <a:buFont typeface="Calibri"/>
                        <a:buNone/>
                      </a:pPr>
                      <a:r>
                        <a:rPr lang="en-US" sz="1800" u="none" strike="noStrike" cap="none"/>
                        <a:t>* Note morning/afternoon sessions that overlap and point rubric provided by Paulo.</a:t>
                      </a:r>
                      <a:endParaRPr sz="1800" u="none" strike="noStrike" cap="none"/>
                    </a:p>
                    <a:p>
                      <a:pPr marL="0" marR="0" lvl="0" indent="0" algn="l" rtl="0">
                        <a:lnSpc>
                          <a:spcPct val="107000"/>
                        </a:lnSpc>
                        <a:spcBef>
                          <a:spcPts val="800"/>
                        </a:spcBef>
                        <a:spcAft>
                          <a:spcPts val="0"/>
                        </a:spcAft>
                        <a:buClr>
                          <a:schemeClr val="dk1"/>
                        </a:buClr>
                        <a:buSzPts val="1800"/>
                        <a:buFont typeface="Calibri"/>
                        <a:buNone/>
                      </a:pPr>
                      <a:endParaRPr sz="1400" u="none" strike="noStrike" cap="none"/>
                    </a:p>
                  </a:txBody>
                  <a:tcPr marL="68575" marR="68575" marT="0" marB="0"/>
                </a:tc>
                <a:tc>
                  <a:txBody>
                    <a:bodyPr/>
                    <a:lstStyle/>
                    <a:p>
                      <a:pPr marL="0" marR="0" lvl="0" indent="0" algn="l" rtl="0">
                        <a:lnSpc>
                          <a:spcPct val="107000"/>
                        </a:lnSpc>
                        <a:spcBef>
                          <a:spcPts val="0"/>
                        </a:spcBef>
                        <a:spcAft>
                          <a:spcPts val="0"/>
                        </a:spcAft>
                        <a:buClr>
                          <a:schemeClr val="dk1"/>
                        </a:buClr>
                        <a:buSzPts val="1800"/>
                        <a:buFont typeface="Calibri"/>
                        <a:buNone/>
                      </a:pPr>
                      <a:r>
                        <a:rPr lang="en-US" sz="1800" u="none" strike="noStrike" cap="none">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Mondays: BA11</a:t>
                      </a:r>
                      <a:endParaRPr sz="1400" u="none" strike="noStrike" cap="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0" marR="0" lvl="0" indent="0" algn="l" rtl="0">
                        <a:lnSpc>
                          <a:spcPct val="107000"/>
                        </a:lnSpc>
                        <a:spcBef>
                          <a:spcPts val="800"/>
                        </a:spcBef>
                        <a:spcAft>
                          <a:spcPts val="0"/>
                        </a:spcAft>
                        <a:buClr>
                          <a:schemeClr val="dk1"/>
                        </a:buClr>
                        <a:buSzPts val="1800"/>
                        <a:buFont typeface="Calibri"/>
                        <a:buNone/>
                      </a:pPr>
                      <a:r>
                        <a:rPr lang="en-US" sz="1800" u="none" strike="noStrike" cap="none">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Tuesdays: </a:t>
                      </a:r>
                      <a:r>
                        <a:rPr lang="en-US" sz="1800" u="none" strike="noStrike" cap="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GS11</a:t>
                      </a:r>
                      <a:endParaRPr sz="1400" u="none" strike="noStrike" cap="non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endParaRPr>
                    </a:p>
                    <a:p>
                      <a:pPr marL="0" marR="0" lvl="0" indent="0" algn="l" rtl="0">
                        <a:lnSpc>
                          <a:spcPct val="107000"/>
                        </a:lnSpc>
                        <a:spcBef>
                          <a:spcPts val="800"/>
                        </a:spcBef>
                        <a:spcAft>
                          <a:spcPts val="0"/>
                        </a:spcAft>
                        <a:buClr>
                          <a:schemeClr val="dk1"/>
                        </a:buClr>
                        <a:buSzPts val="1800"/>
                        <a:buFont typeface="Calibri"/>
                        <a:buNone/>
                      </a:pPr>
                      <a:r>
                        <a:rPr lang="en-US" sz="1800" u="none" strike="noStrike" cap="none">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Wednesdays: </a:t>
                      </a:r>
                      <a:r>
                        <a:rPr lang="en-US" sz="1800" u="none" strike="noStrike" cap="none">
                          <a:latin typeface="Calibri"/>
                          <a:ea typeface="Calibri"/>
                          <a:cs typeface="Calibri"/>
                          <a:sym typeface="Calibri"/>
                        </a:rPr>
                        <a:t>DC11</a:t>
                      </a:r>
                      <a:endParaRPr sz="1400" u="none" strike="noStrike" cap="none"/>
                    </a:p>
                    <a:p>
                      <a:pPr marL="0" marR="0" lvl="0" indent="0" algn="l" rtl="0">
                        <a:lnSpc>
                          <a:spcPct val="107000"/>
                        </a:lnSpc>
                        <a:spcBef>
                          <a:spcPts val="800"/>
                        </a:spcBef>
                        <a:spcAft>
                          <a:spcPts val="0"/>
                        </a:spcAft>
                        <a:buClr>
                          <a:schemeClr val="dk1"/>
                        </a:buClr>
                        <a:buSzPts val="1800"/>
                        <a:buFont typeface="Calibri"/>
                        <a:buNone/>
                      </a:pPr>
                      <a:r>
                        <a:rPr lang="en-US" sz="1800" u="none" strike="noStrike" cap="none">
                          <a:latin typeface="Calibri"/>
                          <a:ea typeface="Calibri"/>
                          <a:cs typeface="Calibri"/>
                          <a:sym typeface="Calibri"/>
                        </a:rPr>
                        <a:t>Thursdays: DC12</a:t>
                      </a:r>
                      <a:endParaRPr sz="1400" u="none" strike="noStrike" cap="none"/>
                    </a:p>
                  </a:txBody>
                  <a:tcPr marL="68575" marR="68575" marT="0" marB="0"/>
                </a:tc>
                <a:extLst>
                  <a:ext uri="{0D108BD9-81ED-4DB2-BD59-A6C34878D82A}">
                    <a16:rowId xmlns:a16="http://schemas.microsoft.com/office/drawing/2014/main" val="10001"/>
                  </a:ext>
                </a:extLst>
              </a:tr>
            </a:tbl>
          </a:graphicData>
        </a:graphic>
      </p:graphicFrame>
      <p:sp>
        <p:nvSpPr>
          <p:cNvPr id="150" name="Google Shape;150;g1150c4d4312_0_257"/>
          <p:cNvSpPr txBox="1"/>
          <p:nvPr/>
        </p:nvSpPr>
        <p:spPr>
          <a:xfrm>
            <a:off x="334288" y="935925"/>
            <a:ext cx="84753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Summer I:  May 23 - July 7</a:t>
            </a: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FINALS: July 8 - 10</a:t>
            </a:r>
            <a:endParaRPr sz="2400" b="1" i="0" u="none" strike="noStrike" cap="none">
              <a:solidFill>
                <a:schemeClr val="dk1"/>
              </a:solidFill>
              <a:latin typeface="Calibri"/>
              <a:ea typeface="Calibri"/>
              <a:cs typeface="Calibri"/>
              <a:sym typeface="Calibri"/>
            </a:endParaRPr>
          </a:p>
        </p:txBody>
      </p:sp>
      <p:sp>
        <p:nvSpPr>
          <p:cNvPr id="151" name="Google Shape;151;g1150c4d4312_0_257"/>
          <p:cNvSpPr txBox="1"/>
          <p:nvPr/>
        </p:nvSpPr>
        <p:spPr>
          <a:xfrm>
            <a:off x="334276" y="4484350"/>
            <a:ext cx="84753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Summer II: July 11 - August 25</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FINALS: August 26 - 28 </a:t>
            </a:r>
            <a:endParaRPr sz="2400" b="1" i="0" u="none" strike="noStrike" cap="none">
              <a:solidFill>
                <a:schemeClr val="dk1"/>
              </a:solidFill>
              <a:latin typeface="Calibri"/>
              <a:ea typeface="Calibri"/>
              <a:cs typeface="Calibri"/>
              <a:sym typeface="Calibri"/>
            </a:endParaRPr>
          </a:p>
        </p:txBody>
      </p:sp>
      <p:graphicFrame>
        <p:nvGraphicFramePr>
          <p:cNvPr id="152" name="Google Shape;152;g1150c4d4312_0_257"/>
          <p:cNvGraphicFramePr/>
          <p:nvPr/>
        </p:nvGraphicFramePr>
        <p:xfrm>
          <a:off x="2504925" y="5509171"/>
          <a:ext cx="4134000" cy="741700"/>
        </p:xfrm>
        <a:graphic>
          <a:graphicData uri="http://schemas.openxmlformats.org/drawingml/2006/table">
            <a:tbl>
              <a:tblPr firstRow="1" bandRow="1">
                <a:noFill/>
                <a:tableStyleId>{CF25D62E-1C34-42C8-BD27-F472081521BE}</a:tableStyleId>
              </a:tblPr>
              <a:tblGrid>
                <a:gridCol w="4134000">
                  <a:extLst>
                    <a:ext uri="{9D8B030D-6E8A-4147-A177-3AD203B41FA5}">
                      <a16:colId xmlns:a16="http://schemas.microsoft.com/office/drawing/2014/main" val="20000"/>
                    </a:ext>
                  </a:extLst>
                </a:gridCol>
              </a:tblGrid>
              <a:tr h="370850">
                <a:tc>
                  <a:txBody>
                    <a:bodyPr/>
                    <a:lstStyle/>
                    <a:p>
                      <a:pPr marL="0" marR="0" lvl="0" indent="0" algn="l" rtl="0">
                        <a:lnSpc>
                          <a:spcPct val="107000"/>
                        </a:lnSpc>
                        <a:spcBef>
                          <a:spcPts val="0"/>
                        </a:spcBef>
                        <a:spcAft>
                          <a:spcPts val="0"/>
                        </a:spcAft>
                        <a:buClr>
                          <a:srgbClr val="000000"/>
                        </a:buClr>
                        <a:buSzPts val="1800"/>
                        <a:buFont typeface="Arial"/>
                        <a:buNone/>
                      </a:pPr>
                      <a:r>
                        <a:rPr lang="en-US" sz="1800" u="none" strike="noStrike" cap="none"/>
                        <a:t>Electives </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370850">
                <a:tc>
                  <a:txBody>
                    <a:bodyPr/>
                    <a:lstStyle/>
                    <a:p>
                      <a:pPr marL="0" marR="0" lvl="0" indent="0" algn="l" rtl="0">
                        <a:lnSpc>
                          <a:spcPct val="107000"/>
                        </a:lnSpc>
                        <a:spcBef>
                          <a:spcPts val="0"/>
                        </a:spcBef>
                        <a:spcAft>
                          <a:spcPts val="0"/>
                        </a:spcAft>
                        <a:buClr>
                          <a:schemeClr val="dk1"/>
                        </a:buClr>
                        <a:buSzPts val="1800"/>
                        <a:buFont typeface="Calibri"/>
                        <a:buNone/>
                      </a:pPr>
                      <a:r>
                        <a:rPr lang="en-US" sz="1800" u="none" strike="noStrike" cap="none"/>
                        <a:t>Schedule depends on course selections.</a:t>
                      </a:r>
                      <a:endParaRPr sz="1800" u="none" strike="noStrike" cap="none"/>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150c4d4312_0_266"/>
          <p:cNvSpPr txBox="1">
            <a:spLocks noGrp="1"/>
          </p:cNvSpPr>
          <p:nvPr>
            <p:ph type="title"/>
          </p:nvPr>
        </p:nvSpPr>
        <p:spPr>
          <a:xfrm>
            <a:off x="457200" y="1041100"/>
            <a:ext cx="8229600" cy="170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a:t>How to Register for Summer II:</a:t>
            </a:r>
            <a:endParaRPr/>
          </a:p>
          <a:p>
            <a:pPr marL="0" lvl="0" indent="0" algn="ctr" rtl="0">
              <a:lnSpc>
                <a:spcPct val="100000"/>
              </a:lnSpc>
              <a:spcBef>
                <a:spcPts val="0"/>
              </a:spcBef>
              <a:spcAft>
                <a:spcPts val="0"/>
              </a:spcAft>
              <a:buClr>
                <a:schemeClr val="dk1"/>
              </a:buClr>
              <a:buSzPts val="1100"/>
              <a:buFont typeface="Arial"/>
              <a:buNone/>
            </a:pPr>
            <a:endParaRPr sz="3200"/>
          </a:p>
          <a:p>
            <a:pPr marL="0" lvl="0" indent="0" algn="ctr" rtl="0">
              <a:lnSpc>
                <a:spcPct val="100000"/>
              </a:lnSpc>
              <a:spcBef>
                <a:spcPts val="0"/>
              </a:spcBef>
              <a:spcAft>
                <a:spcPts val="0"/>
              </a:spcAft>
              <a:buClr>
                <a:schemeClr val="dk1"/>
              </a:buClr>
              <a:buSzPts val="1100"/>
              <a:buFont typeface="Arial"/>
              <a:buNone/>
            </a:pPr>
            <a:r>
              <a:rPr lang="en-US" sz="3200"/>
              <a:t>On Testudo: Select </a:t>
            </a:r>
            <a:r>
              <a:rPr lang="en-US" sz="3200" b="1">
                <a:solidFill>
                  <a:srgbClr val="C3111E"/>
                </a:solidFill>
              </a:rPr>
              <a:t>Summer I 2022</a:t>
            </a:r>
            <a:endParaRPr/>
          </a:p>
        </p:txBody>
      </p:sp>
      <p:sp>
        <p:nvSpPr>
          <p:cNvPr id="159" name="Google Shape;159;g1150c4d4312_0_266"/>
          <p:cNvSpPr txBox="1">
            <a:spLocks noGrp="1"/>
          </p:cNvSpPr>
          <p:nvPr>
            <p:ph type="body" idx="1"/>
          </p:nvPr>
        </p:nvSpPr>
        <p:spPr>
          <a:xfrm>
            <a:off x="457200" y="2987375"/>
            <a:ext cx="8229600" cy="3445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2300" b="1">
                <a:solidFill>
                  <a:schemeClr val="accent6"/>
                </a:solidFill>
                <a:highlight>
                  <a:schemeClr val="lt1"/>
                </a:highlight>
              </a:rPr>
              <a:t>Please note that Summer II electives begin during the University's Summer I Term</a:t>
            </a:r>
            <a:endParaRPr sz="2300" b="1">
              <a:solidFill>
                <a:schemeClr val="accent6"/>
              </a:solidFill>
            </a:endParaRPr>
          </a:p>
          <a:p>
            <a:pPr marL="457200" lvl="0" indent="-374650" algn="l" rtl="0">
              <a:lnSpc>
                <a:spcPct val="100000"/>
              </a:lnSpc>
              <a:spcBef>
                <a:spcPts val="400"/>
              </a:spcBef>
              <a:spcAft>
                <a:spcPts val="0"/>
              </a:spcAft>
              <a:buSzPts val="2300"/>
              <a:buChar char="•"/>
            </a:pPr>
            <a:r>
              <a:rPr lang="en-US" sz="2300"/>
              <a:t>Course Number: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(For Example: </a:t>
            </a: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BUSI730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a:t>
            </a:r>
            <a:endParaRPr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457200" lvl="0" indent="-374650" algn="l" rtl="0">
              <a:lnSpc>
                <a:spcPct val="100000"/>
              </a:lnSpc>
              <a:spcBef>
                <a:spcPts val="0"/>
              </a:spcBef>
              <a:spcAft>
                <a:spcPts val="0"/>
              </a:spcAft>
              <a:buSzPts val="2300"/>
              <a:buChar char="•"/>
            </a:pP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Section Number: (For Example: </a:t>
            </a: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BA21, GS21, or DC21</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a:t>
            </a: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 </a:t>
            </a:r>
            <a:endParaRPr sz="2300"/>
          </a:p>
          <a:p>
            <a:pPr marL="457200" lvl="0" indent="-374650" algn="l" rtl="0">
              <a:lnSpc>
                <a:spcPct val="100000"/>
              </a:lnSpc>
              <a:spcBef>
                <a:spcPts val="0"/>
              </a:spcBef>
              <a:spcAft>
                <a:spcPts val="0"/>
              </a:spcAft>
              <a:buSzPts val="2300"/>
              <a:buChar char="•"/>
            </a:pPr>
            <a:r>
              <a:rPr lang="en-US" sz="2300"/>
              <a:t>Grading Method: Select </a:t>
            </a:r>
            <a:r>
              <a:rPr lang="en-US" sz="2300" b="1"/>
              <a:t>Regular</a:t>
            </a:r>
            <a:r>
              <a:rPr lang="en-US" sz="2300"/>
              <a:t> </a:t>
            </a:r>
            <a:endParaRPr sz="2300"/>
          </a:p>
          <a:p>
            <a:pPr marL="457200" lvl="0" indent="-374650" algn="l" rtl="0">
              <a:lnSpc>
                <a:spcPct val="100000"/>
              </a:lnSpc>
              <a:spcBef>
                <a:spcPts val="0"/>
              </a:spcBef>
              <a:spcAft>
                <a:spcPts val="0"/>
              </a:spcAft>
              <a:buSzPts val="2300"/>
              <a:buChar char="•"/>
            </a:pPr>
            <a:r>
              <a:rPr lang="en-US" sz="2300"/>
              <a:t>Credits:</a:t>
            </a:r>
            <a:r>
              <a:rPr lang="en-US" sz="2300" b="1"/>
              <a:t> 2</a:t>
            </a:r>
            <a:endParaRPr sz="2300"/>
          </a:p>
          <a:p>
            <a:pPr marL="457200" lvl="0" indent="-374650" algn="l" rtl="0">
              <a:lnSpc>
                <a:spcPct val="100000"/>
              </a:lnSpc>
              <a:spcBef>
                <a:spcPts val="0"/>
              </a:spcBef>
              <a:spcAft>
                <a:spcPts val="0"/>
              </a:spcAft>
              <a:buSzPts val="2300"/>
              <a:buChar char="•"/>
            </a:pPr>
            <a:r>
              <a:rPr lang="en-US" sz="2300"/>
              <a:t>After course is added, click</a:t>
            </a:r>
            <a:r>
              <a:rPr lang="en-US" sz="2300" b="1"/>
              <a:t> Submit Changes</a:t>
            </a:r>
            <a:endParaRPr sz="2300"/>
          </a:p>
          <a:p>
            <a:pPr marL="457200" lvl="0" indent="-374650" algn="l" rtl="0">
              <a:lnSpc>
                <a:spcPct val="100000"/>
              </a:lnSpc>
              <a:spcBef>
                <a:spcPts val="0"/>
              </a:spcBef>
              <a:spcAft>
                <a:spcPts val="0"/>
              </a:spcAft>
              <a:buSzPts val="2300"/>
              <a:buChar char="•"/>
            </a:pPr>
            <a:r>
              <a:rPr lang="en-US" sz="2300"/>
              <a:t>Click</a:t>
            </a:r>
            <a:r>
              <a:rPr lang="en-US" sz="2300" b="1"/>
              <a:t> View Schedule</a:t>
            </a:r>
            <a:r>
              <a:rPr lang="en-US" sz="2300"/>
              <a:t> to confirm courses</a:t>
            </a:r>
            <a:endParaRPr sz="2300"/>
          </a:p>
          <a:p>
            <a:pPr marL="285750" lvl="0" indent="-82550" algn="l" rtl="0">
              <a:lnSpc>
                <a:spcPct val="100000"/>
              </a:lnSpc>
              <a:spcBef>
                <a:spcPts val="640"/>
              </a:spcBef>
              <a:spcAft>
                <a:spcPts val="0"/>
              </a:spcAft>
              <a:buClr>
                <a:schemeClr val="dk1"/>
              </a:buClr>
              <a:buSzPts val="3200"/>
              <a:buFont typeface="Arial"/>
              <a:buNone/>
            </a:pPr>
            <a:endParaRPr>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2138</Words>
  <Application>Microsoft Office PowerPoint</Application>
  <PresentationFormat>On-screen Show (4:3)</PresentationFormat>
  <Paragraphs>179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Gill Sans</vt:lpstr>
      <vt:lpstr>Trebuchet MS</vt:lpstr>
      <vt:lpstr>Arial</vt:lpstr>
      <vt:lpstr>Calibri</vt:lpstr>
      <vt:lpstr>Office Theme</vt:lpstr>
      <vt:lpstr>PowerPoint Presentation</vt:lpstr>
      <vt:lpstr>Are you ready for registration?</vt:lpstr>
      <vt:lpstr>When is Summer Registration?</vt:lpstr>
      <vt:lpstr>ACADEMIC CALENDAR</vt:lpstr>
      <vt:lpstr>PowerPoint Presentation</vt:lpstr>
      <vt:lpstr>How to Register for Summer I:</vt:lpstr>
      <vt:lpstr>2019/2020 Admits</vt:lpstr>
      <vt:lpstr>2021 Admits</vt:lpstr>
      <vt:lpstr>How to Register for Summer II:  On Testudo: Select Summer I 2022</vt:lpstr>
      <vt:lpstr>Waitlists/Holdfiles</vt:lpstr>
      <vt:lpstr>Registration Issues</vt:lpstr>
      <vt:lpstr>After Registration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Tagrina Tabassum Rayhan</dc:creator>
  <cp:lastModifiedBy>Tagrina Tabassum Rayhan</cp:lastModifiedBy>
  <cp:revision>1</cp:revision>
  <dcterms:modified xsi:type="dcterms:W3CDTF">2022-02-18T19:39:36Z</dcterms:modified>
</cp:coreProperties>
</file>