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68" r:id="rId4"/>
    <p:sldId id="265" r:id="rId5"/>
    <p:sldId id="261" r:id="rId6"/>
    <p:sldId id="262" r:id="rId7"/>
    <p:sldId id="264" r:id="rId8"/>
    <p:sldId id="259" r:id="rId9"/>
    <p:sldId id="26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 snapToGrid="0" snapToObjects="1">
      <p:cViewPr varScale="1"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3D583-9EFC-3B48-8419-9205E632B84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53E68-A571-9F41-899F-ECAB975D7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8" name="Shape 118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29" name="Shape 118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79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53E68-A571-9F41-899F-ECAB975D74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1813"/>
            <a:ext cx="5029200" cy="4116387"/>
          </a:xfrm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Provide a quick snapshot of current trends that relate to your function</a:t>
            </a:r>
          </a:p>
        </p:txBody>
      </p:sp>
    </p:spTree>
    <p:extLst>
      <p:ext uri="{BB962C8B-B14F-4D97-AF65-F5344CB8AC3E}">
        <p14:creationId xmlns:p14="http://schemas.microsoft.com/office/powerpoint/2010/main" val="73003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1" name="Shape 86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82" name="Shape 8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33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0" name="Shape 1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95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5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7892"/>
            <a:ext cx="2057400" cy="4948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7892"/>
            <a:ext cx="6019800" cy="4948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0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495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1B0978-F961-4669-A387-3CCF50905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44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91281"/>
            <a:ext cx="8229600" cy="1508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42925" marR="0" lvl="1" indent="-666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25711" marR="0" lvl="2" indent="-10656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95400" marR="0" lvl="3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38300" marR="0" lvl="4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81200" marR="0" lvl="5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667000" marR="0" lvl="6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95700" marR="0" lvl="7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067300" marR="0" lvl="8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  <a:defRPr sz="2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1250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1250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45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>
                <a:buSzPct val="25000"/>
              </a:pPr>
              <a:t>‹#›</a:t>
            </a:fld>
            <a:endParaRPr lang="en-US" sz="45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710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5784"/>
            <a:ext cx="40386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5784"/>
            <a:ext cx="4038600" cy="3770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97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63135"/>
            <a:ext cx="4040188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80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63135"/>
            <a:ext cx="4041775" cy="3163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41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26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7267"/>
            <a:ext cx="5111750" cy="4978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4189"/>
            <a:ext cx="3008313" cy="3751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1881"/>
            <a:ext cx="5486400" cy="3595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01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2963"/>
            <a:ext cx="8229600" cy="38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36A6-F2DB-0348-802C-1920D3BA2C9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E1E9-DE9D-6B4B-BBC3-3A0C1E87AE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 TOOLKIT PPT header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2410" cy="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gi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gi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2493819"/>
            <a:ext cx="6208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SUPPLY CHAIN &amp; OPERATIONS MANAGEMENT</a:t>
            </a:r>
          </a:p>
          <a:p>
            <a:pPr algn="ctr"/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Brief Picture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4" name="Shape 8684"/>
          <p:cNvGrpSpPr/>
          <p:nvPr/>
        </p:nvGrpSpPr>
        <p:grpSpPr>
          <a:xfrm>
            <a:off x="3320058" y="2583714"/>
            <a:ext cx="2503288" cy="3395067"/>
            <a:chOff x="0" y="0"/>
            <a:chExt cx="2147483647" cy="2147483647"/>
          </a:xfrm>
        </p:grpSpPr>
        <p:grpSp>
          <p:nvGrpSpPr>
            <p:cNvPr id="8685" name="Shape 8685"/>
            <p:cNvGrpSpPr/>
            <p:nvPr/>
          </p:nvGrpSpPr>
          <p:grpSpPr>
            <a:xfrm>
              <a:off x="0" y="0"/>
              <a:ext cx="956622581" cy="2147483628"/>
              <a:chOff x="0" y="0"/>
              <a:chExt cx="2147483647" cy="2147483647"/>
            </a:xfrm>
          </p:grpSpPr>
          <p:sp>
            <p:nvSpPr>
              <p:cNvPr id="8686" name="Shape 8686"/>
              <p:cNvSpPr/>
              <p:nvPr/>
            </p:nvSpPr>
            <p:spPr>
              <a:xfrm>
                <a:off x="0" y="1595540475"/>
                <a:ext cx="2139273482" cy="5519431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7033"/>
                    </a:moveTo>
                    <a:cubicBezTo>
                      <a:pt x="41938" y="120000"/>
                      <a:pt x="41938" y="120000"/>
                      <a:pt x="41938" y="120000"/>
                    </a:cubicBezTo>
                    <a:cubicBezTo>
                      <a:pt x="41938" y="103516"/>
                      <a:pt x="41938" y="103516"/>
                      <a:pt x="41938" y="103516"/>
                    </a:cubicBezTo>
                    <a:cubicBezTo>
                      <a:pt x="77211" y="103516"/>
                      <a:pt x="77211" y="103516"/>
                      <a:pt x="77211" y="103516"/>
                    </a:cubicBezTo>
                    <a:cubicBezTo>
                      <a:pt x="77211" y="103516"/>
                      <a:pt x="120000" y="109061"/>
                      <a:pt x="120000" y="46366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95877" y="0"/>
                      <a:pt x="95877" y="0"/>
                      <a:pt x="95877" y="0"/>
                    </a:cubicBezTo>
                    <a:cubicBezTo>
                      <a:pt x="96000" y="44366"/>
                      <a:pt x="96000" y="44366"/>
                      <a:pt x="96000" y="44366"/>
                    </a:cubicBezTo>
                    <a:cubicBezTo>
                      <a:pt x="96000" y="44366"/>
                      <a:pt x="98544" y="73938"/>
                      <a:pt x="74911" y="73938"/>
                    </a:cubicBezTo>
                    <a:cubicBezTo>
                      <a:pt x="47394" y="73938"/>
                      <a:pt x="41938" y="73477"/>
                      <a:pt x="41938" y="73477"/>
                    </a:cubicBezTo>
                    <a:cubicBezTo>
                      <a:pt x="41938" y="57305"/>
                      <a:pt x="41938" y="57305"/>
                      <a:pt x="41938" y="57305"/>
                    </a:cubicBezTo>
                    <a:lnTo>
                      <a:pt x="0" y="87033"/>
                    </a:lnTo>
                    <a:close/>
                  </a:path>
                </a:pathLst>
              </a:custGeom>
              <a:solidFill>
                <a:srgbClr val="42456C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87" name="Shape 8687"/>
              <p:cNvSpPr/>
              <p:nvPr/>
            </p:nvSpPr>
            <p:spPr>
              <a:xfrm>
                <a:off x="0" y="0"/>
                <a:ext cx="2139273482" cy="5525423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922"/>
                    </a:moveTo>
                    <a:cubicBezTo>
                      <a:pt x="41938" y="0"/>
                      <a:pt x="41938" y="0"/>
                      <a:pt x="41938" y="0"/>
                    </a:cubicBezTo>
                    <a:cubicBezTo>
                      <a:pt x="41938" y="16461"/>
                      <a:pt x="41938" y="16461"/>
                      <a:pt x="41938" y="16461"/>
                    </a:cubicBezTo>
                    <a:cubicBezTo>
                      <a:pt x="77211" y="16461"/>
                      <a:pt x="77211" y="16461"/>
                      <a:pt x="77211" y="16461"/>
                    </a:cubicBezTo>
                    <a:cubicBezTo>
                      <a:pt x="77211" y="16461"/>
                      <a:pt x="120000" y="10922"/>
                      <a:pt x="120000" y="73383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95877" y="120000"/>
                      <a:pt x="95877" y="120000"/>
                      <a:pt x="95877" y="120000"/>
                    </a:cubicBezTo>
                    <a:cubicBezTo>
                      <a:pt x="96000" y="75538"/>
                      <a:pt x="96000" y="75538"/>
                      <a:pt x="96000" y="75538"/>
                    </a:cubicBezTo>
                    <a:cubicBezTo>
                      <a:pt x="96000" y="75538"/>
                      <a:pt x="98544" y="46000"/>
                      <a:pt x="74911" y="46000"/>
                    </a:cubicBezTo>
                    <a:cubicBezTo>
                      <a:pt x="47394" y="46000"/>
                      <a:pt x="41938" y="46305"/>
                      <a:pt x="41938" y="46305"/>
                    </a:cubicBezTo>
                    <a:cubicBezTo>
                      <a:pt x="41938" y="62616"/>
                      <a:pt x="41938" y="62616"/>
                      <a:pt x="41938" y="62616"/>
                    </a:cubicBezTo>
                    <a:lnTo>
                      <a:pt x="0" y="329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88" name="Shape 8688"/>
              <p:cNvSpPr/>
              <p:nvPr/>
            </p:nvSpPr>
            <p:spPr>
              <a:xfrm>
                <a:off x="1824338" y="1385790029"/>
                <a:ext cx="2145659308" cy="2789681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222"/>
                    </a:moveTo>
                    <a:lnTo>
                      <a:pt x="40255" y="120000"/>
                    </a:lnTo>
                    <a:lnTo>
                      <a:pt x="40255" y="90227"/>
                    </a:lnTo>
                    <a:lnTo>
                      <a:pt x="120000" y="90227"/>
                    </a:lnTo>
                    <a:lnTo>
                      <a:pt x="120000" y="31705"/>
                    </a:lnTo>
                    <a:lnTo>
                      <a:pt x="40255" y="31705"/>
                    </a:lnTo>
                    <a:lnTo>
                      <a:pt x="40511" y="0"/>
                    </a:lnTo>
                    <a:lnTo>
                      <a:pt x="0" y="61222"/>
                    </a:lnTo>
                    <a:close/>
                  </a:path>
                </a:pathLst>
              </a:custGeom>
              <a:solidFill>
                <a:srgbClr val="F35748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89" name="Shape 8689"/>
              <p:cNvSpPr/>
              <p:nvPr/>
            </p:nvSpPr>
            <p:spPr>
              <a:xfrm>
                <a:off x="1824338" y="931530988"/>
                <a:ext cx="2145659308" cy="2783689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100"/>
                    </a:moveTo>
                    <a:lnTo>
                      <a:pt x="40255" y="120000"/>
                    </a:lnTo>
                    <a:lnTo>
                      <a:pt x="40255" y="90677"/>
                    </a:lnTo>
                    <a:lnTo>
                      <a:pt x="120000" y="90677"/>
                    </a:lnTo>
                    <a:lnTo>
                      <a:pt x="120000" y="32033"/>
                    </a:lnTo>
                    <a:lnTo>
                      <a:pt x="40255" y="32033"/>
                    </a:lnTo>
                    <a:lnTo>
                      <a:pt x="40511" y="0"/>
                    </a:lnTo>
                    <a:lnTo>
                      <a:pt x="0" y="61100"/>
                    </a:lnTo>
                    <a:close/>
                  </a:path>
                </a:pathLst>
              </a:custGeom>
              <a:solidFill>
                <a:srgbClr val="CECED0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90" name="Shape 8690"/>
              <p:cNvSpPr/>
              <p:nvPr/>
            </p:nvSpPr>
            <p:spPr>
              <a:xfrm>
                <a:off x="1824338" y="476073214"/>
                <a:ext cx="2145659308" cy="2789681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222"/>
                    </a:moveTo>
                    <a:lnTo>
                      <a:pt x="40255" y="120000"/>
                    </a:lnTo>
                    <a:lnTo>
                      <a:pt x="40255" y="90094"/>
                    </a:lnTo>
                    <a:lnTo>
                      <a:pt x="120000" y="90094"/>
                    </a:lnTo>
                    <a:lnTo>
                      <a:pt x="120000" y="31577"/>
                    </a:lnTo>
                    <a:lnTo>
                      <a:pt x="40255" y="31577"/>
                    </a:lnTo>
                    <a:lnTo>
                      <a:pt x="40511" y="0"/>
                    </a:lnTo>
                    <a:lnTo>
                      <a:pt x="0" y="61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8691" name="Shape 8691"/>
            <p:cNvGrpSpPr/>
            <p:nvPr/>
          </p:nvGrpSpPr>
          <p:grpSpPr>
            <a:xfrm>
              <a:off x="1190861088" y="0"/>
              <a:ext cx="956622558" cy="2147483647"/>
              <a:chOff x="0" y="0"/>
              <a:chExt cx="2147483647" cy="2147483647"/>
            </a:xfrm>
          </p:grpSpPr>
          <p:sp>
            <p:nvSpPr>
              <p:cNvPr id="8692" name="Shape 8692"/>
              <p:cNvSpPr/>
              <p:nvPr/>
            </p:nvSpPr>
            <p:spPr>
              <a:xfrm flipH="1">
                <a:off x="8210210" y="1595540414"/>
                <a:ext cx="2139273435" cy="5519432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7033"/>
                    </a:moveTo>
                    <a:cubicBezTo>
                      <a:pt x="41938" y="120000"/>
                      <a:pt x="41938" y="120000"/>
                      <a:pt x="41938" y="120000"/>
                    </a:cubicBezTo>
                    <a:cubicBezTo>
                      <a:pt x="41938" y="103516"/>
                      <a:pt x="41938" y="103516"/>
                      <a:pt x="41938" y="103516"/>
                    </a:cubicBezTo>
                    <a:cubicBezTo>
                      <a:pt x="77211" y="103516"/>
                      <a:pt x="77211" y="103516"/>
                      <a:pt x="77211" y="103516"/>
                    </a:cubicBezTo>
                    <a:cubicBezTo>
                      <a:pt x="77211" y="103516"/>
                      <a:pt x="120000" y="109061"/>
                      <a:pt x="120000" y="46366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95877" y="0"/>
                      <a:pt x="95877" y="0"/>
                      <a:pt x="95877" y="0"/>
                    </a:cubicBezTo>
                    <a:cubicBezTo>
                      <a:pt x="96000" y="44366"/>
                      <a:pt x="96000" y="44366"/>
                      <a:pt x="96000" y="44366"/>
                    </a:cubicBezTo>
                    <a:cubicBezTo>
                      <a:pt x="96000" y="44366"/>
                      <a:pt x="98544" y="73938"/>
                      <a:pt x="74911" y="73938"/>
                    </a:cubicBezTo>
                    <a:cubicBezTo>
                      <a:pt x="47394" y="73938"/>
                      <a:pt x="41938" y="73477"/>
                      <a:pt x="41938" y="73477"/>
                    </a:cubicBezTo>
                    <a:cubicBezTo>
                      <a:pt x="41938" y="57305"/>
                      <a:pt x="41938" y="57305"/>
                      <a:pt x="41938" y="57305"/>
                    </a:cubicBezTo>
                    <a:lnTo>
                      <a:pt x="0" y="87033"/>
                    </a:lnTo>
                    <a:close/>
                  </a:path>
                </a:pathLst>
              </a:custGeom>
              <a:solidFill>
                <a:srgbClr val="42456C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93" name="Shape 8693"/>
              <p:cNvSpPr/>
              <p:nvPr/>
            </p:nvSpPr>
            <p:spPr>
              <a:xfrm flipH="1">
                <a:off x="8210210" y="0"/>
                <a:ext cx="2139273435" cy="5525421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922"/>
                    </a:moveTo>
                    <a:cubicBezTo>
                      <a:pt x="41938" y="0"/>
                      <a:pt x="41938" y="0"/>
                      <a:pt x="41938" y="0"/>
                    </a:cubicBezTo>
                    <a:cubicBezTo>
                      <a:pt x="41938" y="16461"/>
                      <a:pt x="41938" y="16461"/>
                      <a:pt x="41938" y="16461"/>
                    </a:cubicBezTo>
                    <a:cubicBezTo>
                      <a:pt x="77211" y="16461"/>
                      <a:pt x="77211" y="16461"/>
                      <a:pt x="77211" y="16461"/>
                    </a:cubicBezTo>
                    <a:cubicBezTo>
                      <a:pt x="77211" y="16461"/>
                      <a:pt x="120000" y="10922"/>
                      <a:pt x="120000" y="73383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95877" y="120000"/>
                      <a:pt x="95877" y="120000"/>
                      <a:pt x="95877" y="120000"/>
                    </a:cubicBezTo>
                    <a:cubicBezTo>
                      <a:pt x="96000" y="75538"/>
                      <a:pt x="96000" y="75538"/>
                      <a:pt x="96000" y="75538"/>
                    </a:cubicBezTo>
                    <a:cubicBezTo>
                      <a:pt x="96000" y="75538"/>
                      <a:pt x="98544" y="46000"/>
                      <a:pt x="74911" y="46000"/>
                    </a:cubicBezTo>
                    <a:cubicBezTo>
                      <a:pt x="47394" y="46000"/>
                      <a:pt x="41938" y="46305"/>
                      <a:pt x="41938" y="46305"/>
                    </a:cubicBezTo>
                    <a:cubicBezTo>
                      <a:pt x="41938" y="62616"/>
                      <a:pt x="41938" y="62616"/>
                      <a:pt x="41938" y="62616"/>
                    </a:cubicBezTo>
                    <a:lnTo>
                      <a:pt x="0" y="329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94" name="Shape 8694"/>
              <p:cNvSpPr/>
              <p:nvPr/>
            </p:nvSpPr>
            <p:spPr>
              <a:xfrm flipH="1">
                <a:off x="0" y="1385790184"/>
                <a:ext cx="2145658592" cy="2789681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222"/>
                    </a:moveTo>
                    <a:lnTo>
                      <a:pt x="40255" y="120000"/>
                    </a:lnTo>
                    <a:lnTo>
                      <a:pt x="40255" y="90227"/>
                    </a:lnTo>
                    <a:lnTo>
                      <a:pt x="120000" y="90227"/>
                    </a:lnTo>
                    <a:lnTo>
                      <a:pt x="120000" y="31705"/>
                    </a:lnTo>
                    <a:lnTo>
                      <a:pt x="40255" y="31705"/>
                    </a:lnTo>
                    <a:lnTo>
                      <a:pt x="40511" y="0"/>
                    </a:lnTo>
                    <a:lnTo>
                      <a:pt x="0" y="61222"/>
                    </a:lnTo>
                    <a:close/>
                  </a:path>
                </a:pathLst>
              </a:custGeom>
              <a:solidFill>
                <a:srgbClr val="F35748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95" name="Shape 8695"/>
              <p:cNvSpPr/>
              <p:nvPr/>
            </p:nvSpPr>
            <p:spPr>
              <a:xfrm flipH="1">
                <a:off x="0" y="931530854"/>
                <a:ext cx="2145658592" cy="2783689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100"/>
                    </a:moveTo>
                    <a:lnTo>
                      <a:pt x="40255" y="120000"/>
                    </a:lnTo>
                    <a:lnTo>
                      <a:pt x="40255" y="90677"/>
                    </a:lnTo>
                    <a:lnTo>
                      <a:pt x="120000" y="90677"/>
                    </a:lnTo>
                    <a:lnTo>
                      <a:pt x="120000" y="32033"/>
                    </a:lnTo>
                    <a:lnTo>
                      <a:pt x="40255" y="32033"/>
                    </a:lnTo>
                    <a:lnTo>
                      <a:pt x="40511" y="0"/>
                    </a:lnTo>
                    <a:lnTo>
                      <a:pt x="0" y="61100"/>
                    </a:lnTo>
                    <a:close/>
                  </a:path>
                </a:pathLst>
              </a:custGeom>
              <a:solidFill>
                <a:srgbClr val="CECED0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96" name="Shape 8696"/>
              <p:cNvSpPr/>
              <p:nvPr/>
            </p:nvSpPr>
            <p:spPr>
              <a:xfrm flipH="1">
                <a:off x="0" y="476073030"/>
                <a:ext cx="2145658592" cy="2789681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222"/>
                    </a:moveTo>
                    <a:lnTo>
                      <a:pt x="40255" y="120000"/>
                    </a:lnTo>
                    <a:lnTo>
                      <a:pt x="40255" y="90094"/>
                    </a:lnTo>
                    <a:lnTo>
                      <a:pt x="120000" y="90094"/>
                    </a:lnTo>
                    <a:lnTo>
                      <a:pt x="120000" y="31577"/>
                    </a:lnTo>
                    <a:lnTo>
                      <a:pt x="40255" y="31577"/>
                    </a:lnTo>
                    <a:lnTo>
                      <a:pt x="40511" y="0"/>
                    </a:lnTo>
                    <a:lnTo>
                      <a:pt x="0" y="61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8700" name="Shape 8700"/>
          <p:cNvGrpSpPr/>
          <p:nvPr/>
        </p:nvGrpSpPr>
        <p:grpSpPr>
          <a:xfrm>
            <a:off x="3817739" y="3505854"/>
            <a:ext cx="1489472" cy="1489473"/>
            <a:chOff x="0" y="0"/>
            <a:chExt cx="2147483647" cy="2147483647"/>
          </a:xfrm>
        </p:grpSpPr>
        <p:sp>
          <p:nvSpPr>
            <p:cNvPr id="8701" name="Shape 8701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44546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7138" tIns="17138" rIns="17138" bIns="17138" anchor="ctr" anchorCtr="0">
              <a:noAutofit/>
            </a:bodyPr>
            <a:lstStyle/>
            <a:p>
              <a:endParaRPr sz="14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02" name="Shape 8702"/>
            <p:cNvGrpSpPr/>
            <p:nvPr/>
          </p:nvGrpSpPr>
          <p:grpSpPr>
            <a:xfrm>
              <a:off x="887724314" y="625470763"/>
              <a:ext cx="458341834" cy="322727005"/>
              <a:chOff x="570777962" y="425910702"/>
              <a:chExt cx="1005927783" cy="421426729"/>
            </a:xfrm>
          </p:grpSpPr>
          <p:sp>
            <p:nvSpPr>
              <p:cNvPr id="8709" name="Shape 8709"/>
              <p:cNvSpPr/>
              <p:nvPr/>
            </p:nvSpPr>
            <p:spPr>
              <a:xfrm>
                <a:off x="570777962" y="489796129"/>
                <a:ext cx="307055449" cy="2936544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444" y="120000"/>
                    </a:moveTo>
                    <a:lnTo>
                      <a:pt x="0" y="60000"/>
                    </a:lnTo>
                    <a:lnTo>
                      <a:pt x="96444" y="0"/>
                    </a:lnTo>
                    <a:lnTo>
                      <a:pt x="120000" y="16027"/>
                    </a:lnTo>
                    <a:lnTo>
                      <a:pt x="49327" y="60000"/>
                    </a:lnTo>
                    <a:lnTo>
                      <a:pt x="120000" y="103972"/>
                    </a:lnTo>
                    <a:lnTo>
                      <a:pt x="96444" y="1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10" name="Shape 8710"/>
              <p:cNvSpPr/>
              <p:nvPr/>
            </p:nvSpPr>
            <p:spPr>
              <a:xfrm>
                <a:off x="1267768305" y="489796129"/>
                <a:ext cx="308937440" cy="2936544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416" y="120000"/>
                    </a:moveTo>
                    <a:lnTo>
                      <a:pt x="0" y="103972"/>
                    </a:lnTo>
                    <a:lnTo>
                      <a:pt x="70244" y="60000"/>
                    </a:lnTo>
                    <a:lnTo>
                      <a:pt x="0" y="16027"/>
                    </a:lnTo>
                    <a:lnTo>
                      <a:pt x="23416" y="0"/>
                    </a:lnTo>
                    <a:lnTo>
                      <a:pt x="120000" y="60000"/>
                    </a:lnTo>
                    <a:lnTo>
                      <a:pt x="23416" y="1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11" name="Shape 8711"/>
              <p:cNvSpPr/>
              <p:nvPr/>
            </p:nvSpPr>
            <p:spPr>
              <a:xfrm>
                <a:off x="932459460" y="425910702"/>
                <a:ext cx="282564821" cy="42142672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800" y="120000"/>
                    </a:moveTo>
                    <a:lnTo>
                      <a:pt x="0" y="116488"/>
                    </a:lnTo>
                    <a:lnTo>
                      <a:pt x="82400" y="0"/>
                    </a:lnTo>
                    <a:lnTo>
                      <a:pt x="120000" y="3511"/>
                    </a:lnTo>
                    <a:lnTo>
                      <a:pt x="3680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14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8712" name="Shape 8712"/>
          <p:cNvGrpSpPr/>
          <p:nvPr/>
        </p:nvGrpSpPr>
        <p:grpSpPr>
          <a:xfrm>
            <a:off x="339923" y="2450633"/>
            <a:ext cx="2841426" cy="726122"/>
            <a:chOff x="0" y="-113647057"/>
            <a:chExt cx="2147483646" cy="2147483647"/>
          </a:xfrm>
        </p:grpSpPr>
        <p:sp>
          <p:nvSpPr>
            <p:cNvPr id="8713" name="Shape 8713"/>
            <p:cNvSpPr/>
            <p:nvPr/>
          </p:nvSpPr>
          <p:spPr>
            <a:xfrm>
              <a:off x="1662446057" y="0"/>
              <a:ext cx="485037589" cy="2147483646"/>
            </a:xfrm>
            <a:prstGeom prst="ellipse">
              <a:avLst/>
            </a:prstGeom>
            <a:solidFill>
              <a:schemeClr val="accent1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14" name="Shape 8714"/>
            <p:cNvGrpSpPr/>
            <p:nvPr/>
          </p:nvGrpSpPr>
          <p:grpSpPr>
            <a:xfrm>
              <a:off x="1840745106" y="649455864"/>
              <a:ext cx="143070332" cy="848566816"/>
              <a:chOff x="0" y="-1586"/>
              <a:chExt cx="801411254" cy="1073588104"/>
            </a:xfrm>
          </p:grpSpPr>
          <p:sp>
            <p:nvSpPr>
              <p:cNvPr id="8715" name="Shape 8715"/>
              <p:cNvSpPr/>
              <p:nvPr/>
            </p:nvSpPr>
            <p:spPr>
              <a:xfrm>
                <a:off x="178928712" y="226814050"/>
                <a:ext cx="441029708" cy="42843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66" y="120000"/>
                    </a:moveTo>
                    <a:cubicBezTo>
                      <a:pt x="113511" y="120000"/>
                      <a:pt x="113511" y="120000"/>
                      <a:pt x="113511" y="120000"/>
                    </a:cubicBezTo>
                    <a:cubicBezTo>
                      <a:pt x="116755" y="120000"/>
                      <a:pt x="120000" y="85716"/>
                      <a:pt x="120000" y="51427"/>
                    </a:cubicBezTo>
                    <a:cubicBezTo>
                      <a:pt x="120000" y="17144"/>
                      <a:pt x="116755" y="0"/>
                      <a:pt x="113511" y="0"/>
                    </a:cubicBezTo>
                    <a:cubicBezTo>
                      <a:pt x="4866" y="0"/>
                      <a:pt x="4866" y="0"/>
                      <a:pt x="4866" y="0"/>
                    </a:cubicBezTo>
                    <a:cubicBezTo>
                      <a:pt x="1622" y="0"/>
                      <a:pt x="0" y="17144"/>
                      <a:pt x="0" y="51427"/>
                    </a:cubicBezTo>
                    <a:cubicBezTo>
                      <a:pt x="0" y="85716"/>
                      <a:pt x="1622" y="120000"/>
                      <a:pt x="4866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16" name="Shape 8716"/>
              <p:cNvSpPr/>
              <p:nvPr/>
            </p:nvSpPr>
            <p:spPr>
              <a:xfrm>
                <a:off x="178928712" y="357862175"/>
                <a:ext cx="441029708" cy="478837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66" y="120000"/>
                    </a:moveTo>
                    <a:cubicBezTo>
                      <a:pt x="113511" y="120000"/>
                      <a:pt x="113511" y="120000"/>
                      <a:pt x="113511" y="120000"/>
                    </a:cubicBezTo>
                    <a:cubicBezTo>
                      <a:pt x="116755" y="120000"/>
                      <a:pt x="120000" y="90000"/>
                      <a:pt x="120000" y="60000"/>
                    </a:cubicBezTo>
                    <a:cubicBezTo>
                      <a:pt x="120000" y="30000"/>
                      <a:pt x="116755" y="0"/>
                      <a:pt x="113511" y="0"/>
                    </a:cubicBezTo>
                    <a:cubicBezTo>
                      <a:pt x="4866" y="0"/>
                      <a:pt x="4866" y="0"/>
                      <a:pt x="4866" y="0"/>
                    </a:cubicBezTo>
                    <a:cubicBezTo>
                      <a:pt x="1622" y="0"/>
                      <a:pt x="0" y="30000"/>
                      <a:pt x="0" y="60000"/>
                    </a:cubicBezTo>
                    <a:cubicBezTo>
                      <a:pt x="0" y="90000"/>
                      <a:pt x="1622" y="120000"/>
                      <a:pt x="4866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17" name="Shape 8717"/>
              <p:cNvSpPr/>
              <p:nvPr/>
            </p:nvSpPr>
            <p:spPr>
              <a:xfrm>
                <a:off x="178928712" y="496471600"/>
                <a:ext cx="441029708" cy="40324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66" y="120000"/>
                    </a:moveTo>
                    <a:cubicBezTo>
                      <a:pt x="113511" y="120000"/>
                      <a:pt x="113511" y="120000"/>
                      <a:pt x="113511" y="120000"/>
                    </a:cubicBezTo>
                    <a:cubicBezTo>
                      <a:pt x="116755" y="120000"/>
                      <a:pt x="120000" y="85716"/>
                      <a:pt x="120000" y="51427"/>
                    </a:cubicBezTo>
                    <a:cubicBezTo>
                      <a:pt x="120000" y="17144"/>
                      <a:pt x="116755" y="0"/>
                      <a:pt x="113511" y="0"/>
                    </a:cubicBezTo>
                    <a:cubicBezTo>
                      <a:pt x="4866" y="0"/>
                      <a:pt x="4866" y="0"/>
                      <a:pt x="4866" y="0"/>
                    </a:cubicBezTo>
                    <a:cubicBezTo>
                      <a:pt x="1622" y="0"/>
                      <a:pt x="0" y="17144"/>
                      <a:pt x="0" y="51427"/>
                    </a:cubicBezTo>
                    <a:cubicBezTo>
                      <a:pt x="0" y="85716"/>
                      <a:pt x="1622" y="120000"/>
                      <a:pt x="4866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18" name="Shape 8718"/>
              <p:cNvSpPr/>
              <p:nvPr/>
            </p:nvSpPr>
            <p:spPr>
              <a:xfrm>
                <a:off x="178930300" y="627519700"/>
                <a:ext cx="352823455" cy="40324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8572"/>
                    </a:moveTo>
                    <a:cubicBezTo>
                      <a:pt x="120000" y="34283"/>
                      <a:pt x="115933" y="0"/>
                      <a:pt x="111866" y="0"/>
                    </a:cubicBezTo>
                    <a:cubicBezTo>
                      <a:pt x="6100" y="0"/>
                      <a:pt x="6100" y="0"/>
                      <a:pt x="6100" y="0"/>
                    </a:cubicBezTo>
                    <a:cubicBezTo>
                      <a:pt x="2033" y="0"/>
                      <a:pt x="0" y="34283"/>
                      <a:pt x="0" y="68572"/>
                    </a:cubicBezTo>
                    <a:cubicBezTo>
                      <a:pt x="0" y="102855"/>
                      <a:pt x="2033" y="120000"/>
                      <a:pt x="6100" y="120000"/>
                    </a:cubicBezTo>
                    <a:cubicBezTo>
                      <a:pt x="111866" y="120000"/>
                      <a:pt x="111866" y="120000"/>
                      <a:pt x="111866" y="120000"/>
                    </a:cubicBezTo>
                    <a:cubicBezTo>
                      <a:pt x="115933" y="120000"/>
                      <a:pt x="120000" y="102855"/>
                      <a:pt x="120000" y="685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19" name="Shape 8719"/>
              <p:cNvSpPr/>
              <p:nvPr/>
            </p:nvSpPr>
            <p:spPr>
              <a:xfrm>
                <a:off x="501508700" y="776208100"/>
                <a:ext cx="156251277" cy="1486915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27694" y="0"/>
                      <a:pt x="0" y="24000"/>
                      <a:pt x="0" y="57600"/>
                    </a:cubicBezTo>
                    <a:cubicBezTo>
                      <a:pt x="0" y="96000"/>
                      <a:pt x="27694" y="120000"/>
                      <a:pt x="60000" y="120000"/>
                    </a:cubicBezTo>
                    <a:cubicBezTo>
                      <a:pt x="92305" y="120000"/>
                      <a:pt x="120000" y="96000"/>
                      <a:pt x="120000" y="57600"/>
                    </a:cubicBezTo>
                    <a:cubicBezTo>
                      <a:pt x="120000" y="24000"/>
                      <a:pt x="92305" y="0"/>
                      <a:pt x="60000" y="0"/>
                    </a:cubicBezTo>
                    <a:close/>
                    <a:moveTo>
                      <a:pt x="60000" y="86400"/>
                    </a:moveTo>
                    <a:cubicBezTo>
                      <a:pt x="46155" y="86400"/>
                      <a:pt x="32305" y="72000"/>
                      <a:pt x="32305" y="57600"/>
                    </a:cubicBezTo>
                    <a:cubicBezTo>
                      <a:pt x="32305" y="43200"/>
                      <a:pt x="46155" y="33600"/>
                      <a:pt x="60000" y="33600"/>
                    </a:cubicBezTo>
                    <a:cubicBezTo>
                      <a:pt x="73844" y="33600"/>
                      <a:pt x="83077" y="43200"/>
                      <a:pt x="83077" y="57600"/>
                    </a:cubicBezTo>
                    <a:cubicBezTo>
                      <a:pt x="83077" y="72000"/>
                      <a:pt x="73844" y="86400"/>
                      <a:pt x="60000" y="86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20" name="Shape 8720"/>
              <p:cNvSpPr/>
              <p:nvPr/>
            </p:nvSpPr>
            <p:spPr>
              <a:xfrm>
                <a:off x="0" y="-1586"/>
                <a:ext cx="801411254" cy="10735881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1194" y="0"/>
                    </a:moveTo>
                    <a:cubicBezTo>
                      <a:pt x="18805" y="0"/>
                      <a:pt x="18805" y="0"/>
                      <a:pt x="18805" y="0"/>
                    </a:cubicBezTo>
                    <a:cubicBezTo>
                      <a:pt x="8061" y="0"/>
                      <a:pt x="0" y="6666"/>
                      <a:pt x="0" y="14666"/>
                    </a:cubicBezTo>
                    <a:cubicBezTo>
                      <a:pt x="0" y="105333"/>
                      <a:pt x="0" y="105333"/>
                      <a:pt x="0" y="105333"/>
                    </a:cubicBezTo>
                    <a:cubicBezTo>
                      <a:pt x="0" y="113333"/>
                      <a:pt x="8061" y="120000"/>
                      <a:pt x="18805" y="120000"/>
                    </a:cubicBezTo>
                    <a:cubicBezTo>
                      <a:pt x="101194" y="120000"/>
                      <a:pt x="101194" y="120000"/>
                      <a:pt x="101194" y="120000"/>
                    </a:cubicBezTo>
                    <a:cubicBezTo>
                      <a:pt x="111938" y="120000"/>
                      <a:pt x="120000" y="113333"/>
                      <a:pt x="120000" y="105333"/>
                    </a:cubicBezTo>
                    <a:cubicBezTo>
                      <a:pt x="120000" y="14666"/>
                      <a:pt x="120000" y="14666"/>
                      <a:pt x="120000" y="14666"/>
                    </a:cubicBezTo>
                    <a:cubicBezTo>
                      <a:pt x="120000" y="6666"/>
                      <a:pt x="111938" y="0"/>
                      <a:pt x="101194" y="0"/>
                    </a:cubicBezTo>
                    <a:close/>
                    <a:moveTo>
                      <a:pt x="113733" y="105333"/>
                    </a:moveTo>
                    <a:cubicBezTo>
                      <a:pt x="113733" y="110666"/>
                      <a:pt x="107461" y="114666"/>
                      <a:pt x="101194" y="114666"/>
                    </a:cubicBezTo>
                    <a:cubicBezTo>
                      <a:pt x="18805" y="114666"/>
                      <a:pt x="18805" y="114666"/>
                      <a:pt x="18805" y="114666"/>
                    </a:cubicBezTo>
                    <a:cubicBezTo>
                      <a:pt x="11644" y="114666"/>
                      <a:pt x="6266" y="110666"/>
                      <a:pt x="6266" y="105333"/>
                    </a:cubicBezTo>
                    <a:cubicBezTo>
                      <a:pt x="6266" y="14666"/>
                      <a:pt x="6266" y="14666"/>
                      <a:pt x="6266" y="14666"/>
                    </a:cubicBezTo>
                    <a:cubicBezTo>
                      <a:pt x="6266" y="9333"/>
                      <a:pt x="11644" y="5333"/>
                      <a:pt x="18805" y="5333"/>
                    </a:cubicBezTo>
                    <a:cubicBezTo>
                      <a:pt x="101194" y="5333"/>
                      <a:pt x="101194" y="5333"/>
                      <a:pt x="101194" y="5333"/>
                    </a:cubicBezTo>
                    <a:cubicBezTo>
                      <a:pt x="107461" y="5333"/>
                      <a:pt x="113733" y="9333"/>
                      <a:pt x="113733" y="14666"/>
                    </a:cubicBezTo>
                    <a:lnTo>
                      <a:pt x="113733" y="105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21" name="Shape 8721"/>
            <p:cNvSpPr txBox="1"/>
            <p:nvPr/>
          </p:nvSpPr>
          <p:spPr>
            <a:xfrm>
              <a:off x="0" y="-113647057"/>
              <a:ext cx="1646474718" cy="1695495241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 algn="r">
                <a:buClr>
                  <a:srgbClr val="111111"/>
                </a:buClr>
                <a:buSzPct val="25000"/>
              </a:pPr>
              <a:endParaRPr lang="en-US" sz="1600" dirty="0" smtClean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  <a:p>
              <a:pPr algn="r"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Government &amp; Defense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22" name="Shape 8722"/>
          <p:cNvGrpSpPr/>
          <p:nvPr/>
        </p:nvGrpSpPr>
        <p:grpSpPr>
          <a:xfrm>
            <a:off x="345877" y="3227247"/>
            <a:ext cx="2835473" cy="641747"/>
            <a:chOff x="0" y="0"/>
            <a:chExt cx="2147483646" cy="2147483646"/>
          </a:xfrm>
        </p:grpSpPr>
        <p:sp>
          <p:nvSpPr>
            <p:cNvPr id="8723" name="Shape 8723"/>
            <p:cNvSpPr/>
            <p:nvPr/>
          </p:nvSpPr>
          <p:spPr>
            <a:xfrm>
              <a:off x="1661428075" y="0"/>
              <a:ext cx="486055571" cy="2147483646"/>
            </a:xfrm>
            <a:prstGeom prst="ellipse">
              <a:avLst/>
            </a:prstGeom>
            <a:solidFill>
              <a:schemeClr val="accent2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24" name="Shape 8724"/>
            <p:cNvGrpSpPr/>
            <p:nvPr/>
          </p:nvGrpSpPr>
          <p:grpSpPr>
            <a:xfrm>
              <a:off x="1803779954" y="748563406"/>
              <a:ext cx="191160718" cy="770880677"/>
              <a:chOff x="0" y="0"/>
              <a:chExt cx="1068547851" cy="975302877"/>
            </a:xfrm>
          </p:grpSpPr>
          <p:sp>
            <p:nvSpPr>
              <p:cNvPr id="8725" name="Shape 8725"/>
              <p:cNvSpPr/>
              <p:nvPr/>
            </p:nvSpPr>
            <p:spPr>
              <a:xfrm>
                <a:off x="191531875" y="0"/>
                <a:ext cx="871974060" cy="1713722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88" y="120000"/>
                    </a:moveTo>
                    <a:cubicBezTo>
                      <a:pt x="116711" y="120000"/>
                      <a:pt x="116711" y="120000"/>
                      <a:pt x="116711" y="120000"/>
                    </a:cubicBezTo>
                    <a:cubicBezTo>
                      <a:pt x="116711" y="120000"/>
                      <a:pt x="116711" y="120000"/>
                      <a:pt x="116711" y="120000"/>
                    </a:cubicBezTo>
                    <a:cubicBezTo>
                      <a:pt x="118355" y="120000"/>
                      <a:pt x="120000" y="115861"/>
                      <a:pt x="120000" y="103450"/>
                    </a:cubicBezTo>
                    <a:cubicBezTo>
                      <a:pt x="120000" y="99311"/>
                      <a:pt x="119177" y="95172"/>
                      <a:pt x="118355" y="91033"/>
                    </a:cubicBezTo>
                    <a:cubicBezTo>
                      <a:pt x="100272" y="4138"/>
                      <a:pt x="100272" y="4138"/>
                      <a:pt x="100272" y="4138"/>
                    </a:cubicBezTo>
                    <a:cubicBezTo>
                      <a:pt x="100272" y="0"/>
                      <a:pt x="99450" y="0"/>
                      <a:pt x="98627" y="0"/>
                    </a:cubicBezTo>
                    <a:cubicBezTo>
                      <a:pt x="21372" y="0"/>
                      <a:pt x="21372" y="0"/>
                      <a:pt x="21372" y="0"/>
                    </a:cubicBezTo>
                    <a:cubicBezTo>
                      <a:pt x="20550" y="0"/>
                      <a:pt x="20550" y="0"/>
                      <a:pt x="19727" y="4138"/>
                    </a:cubicBezTo>
                    <a:cubicBezTo>
                      <a:pt x="822" y="95172"/>
                      <a:pt x="822" y="95172"/>
                      <a:pt x="822" y="95172"/>
                    </a:cubicBezTo>
                    <a:cubicBezTo>
                      <a:pt x="0" y="99311"/>
                      <a:pt x="0" y="103450"/>
                      <a:pt x="0" y="111722"/>
                    </a:cubicBezTo>
                    <a:cubicBezTo>
                      <a:pt x="822" y="115861"/>
                      <a:pt x="1644" y="120000"/>
                      <a:pt x="3288" y="120000"/>
                    </a:cubicBezTo>
                    <a:close/>
                    <a:moveTo>
                      <a:pt x="23011" y="28966"/>
                    </a:moveTo>
                    <a:cubicBezTo>
                      <a:pt x="96988" y="28966"/>
                      <a:pt x="96988" y="28966"/>
                      <a:pt x="96988" y="28966"/>
                    </a:cubicBezTo>
                    <a:cubicBezTo>
                      <a:pt x="109316" y="91033"/>
                      <a:pt x="109316" y="91033"/>
                      <a:pt x="109316" y="91033"/>
                    </a:cubicBezTo>
                    <a:cubicBezTo>
                      <a:pt x="10683" y="91033"/>
                      <a:pt x="10683" y="91033"/>
                      <a:pt x="10683" y="91033"/>
                    </a:cubicBezTo>
                    <a:lnTo>
                      <a:pt x="23011" y="289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26" name="Shape 8726"/>
              <p:cNvSpPr/>
              <p:nvPr/>
            </p:nvSpPr>
            <p:spPr>
              <a:xfrm>
                <a:off x="0" y="617439100"/>
                <a:ext cx="1068547851" cy="3578637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977" y="26000"/>
                    </a:moveTo>
                    <a:cubicBezTo>
                      <a:pt x="113294" y="20000"/>
                      <a:pt x="110616" y="20000"/>
                      <a:pt x="107261" y="24000"/>
                    </a:cubicBezTo>
                    <a:cubicBezTo>
                      <a:pt x="87822" y="50000"/>
                      <a:pt x="87822" y="50000"/>
                      <a:pt x="87822" y="50000"/>
                    </a:cubicBezTo>
                    <a:cubicBezTo>
                      <a:pt x="86477" y="48000"/>
                      <a:pt x="85138" y="44000"/>
                      <a:pt x="83127" y="42000"/>
                    </a:cubicBezTo>
                    <a:cubicBezTo>
                      <a:pt x="55644" y="18000"/>
                      <a:pt x="55644" y="18000"/>
                      <a:pt x="55644" y="18000"/>
                    </a:cubicBezTo>
                    <a:cubicBezTo>
                      <a:pt x="50950" y="14000"/>
                      <a:pt x="38211" y="12000"/>
                      <a:pt x="25472" y="18000"/>
                    </a:cubicBezTo>
                    <a:cubicBezTo>
                      <a:pt x="25472" y="8000"/>
                      <a:pt x="25472" y="8000"/>
                      <a:pt x="25472" y="8000"/>
                    </a:cubicBezTo>
                    <a:cubicBezTo>
                      <a:pt x="25472" y="4000"/>
                      <a:pt x="24133" y="0"/>
                      <a:pt x="22794" y="0"/>
                    </a:cubicBezTo>
                    <a:cubicBezTo>
                      <a:pt x="2683" y="0"/>
                      <a:pt x="2683" y="0"/>
                      <a:pt x="2683" y="0"/>
                    </a:cubicBezTo>
                    <a:cubicBezTo>
                      <a:pt x="1338" y="0"/>
                      <a:pt x="0" y="4000"/>
                      <a:pt x="0" y="8000"/>
                    </a:cubicBezTo>
                    <a:cubicBezTo>
                      <a:pt x="0" y="114000"/>
                      <a:pt x="0" y="114000"/>
                      <a:pt x="0" y="114000"/>
                    </a:cubicBezTo>
                    <a:cubicBezTo>
                      <a:pt x="0" y="118000"/>
                      <a:pt x="1338" y="120000"/>
                      <a:pt x="2683" y="120000"/>
                    </a:cubicBezTo>
                    <a:cubicBezTo>
                      <a:pt x="22794" y="120000"/>
                      <a:pt x="22794" y="120000"/>
                      <a:pt x="22794" y="120000"/>
                    </a:cubicBezTo>
                    <a:cubicBezTo>
                      <a:pt x="24133" y="120000"/>
                      <a:pt x="25472" y="118000"/>
                      <a:pt x="25472" y="114000"/>
                    </a:cubicBezTo>
                    <a:cubicBezTo>
                      <a:pt x="25472" y="98000"/>
                      <a:pt x="25472" y="98000"/>
                      <a:pt x="25472" y="98000"/>
                    </a:cubicBezTo>
                    <a:cubicBezTo>
                      <a:pt x="25472" y="98000"/>
                      <a:pt x="25472" y="98000"/>
                      <a:pt x="25472" y="98000"/>
                    </a:cubicBezTo>
                    <a:cubicBezTo>
                      <a:pt x="28827" y="94000"/>
                      <a:pt x="33522" y="90000"/>
                      <a:pt x="36200" y="94000"/>
                    </a:cubicBezTo>
                    <a:cubicBezTo>
                      <a:pt x="49611" y="112000"/>
                      <a:pt x="62344" y="118000"/>
                      <a:pt x="71733" y="118000"/>
                    </a:cubicBezTo>
                    <a:cubicBezTo>
                      <a:pt x="77766" y="118000"/>
                      <a:pt x="83127" y="114000"/>
                      <a:pt x="85138" y="112000"/>
                    </a:cubicBezTo>
                    <a:cubicBezTo>
                      <a:pt x="114638" y="72000"/>
                      <a:pt x="114638" y="72000"/>
                      <a:pt x="114638" y="72000"/>
                    </a:cubicBezTo>
                    <a:cubicBezTo>
                      <a:pt x="117316" y="68000"/>
                      <a:pt x="119327" y="60000"/>
                      <a:pt x="120000" y="50000"/>
                    </a:cubicBezTo>
                    <a:cubicBezTo>
                      <a:pt x="120000" y="42000"/>
                      <a:pt x="118661" y="32000"/>
                      <a:pt x="115977" y="26000"/>
                    </a:cubicBezTo>
                    <a:close/>
                    <a:moveTo>
                      <a:pt x="20111" y="106000"/>
                    </a:moveTo>
                    <a:cubicBezTo>
                      <a:pt x="5361" y="106000"/>
                      <a:pt x="5361" y="106000"/>
                      <a:pt x="5361" y="106000"/>
                    </a:cubicBezTo>
                    <a:cubicBezTo>
                      <a:pt x="5361" y="16000"/>
                      <a:pt x="5361" y="16000"/>
                      <a:pt x="5361" y="16000"/>
                    </a:cubicBezTo>
                    <a:cubicBezTo>
                      <a:pt x="20111" y="16000"/>
                      <a:pt x="20111" y="16000"/>
                      <a:pt x="20111" y="16000"/>
                    </a:cubicBezTo>
                    <a:lnTo>
                      <a:pt x="20111" y="106000"/>
                    </a:lnTo>
                    <a:close/>
                    <a:moveTo>
                      <a:pt x="112627" y="58000"/>
                    </a:moveTo>
                    <a:cubicBezTo>
                      <a:pt x="83127" y="98000"/>
                      <a:pt x="83127" y="98000"/>
                      <a:pt x="83127" y="98000"/>
                    </a:cubicBezTo>
                    <a:cubicBezTo>
                      <a:pt x="79105" y="104000"/>
                      <a:pt x="60333" y="110000"/>
                      <a:pt x="38211" y="80000"/>
                    </a:cubicBezTo>
                    <a:cubicBezTo>
                      <a:pt x="34861" y="74000"/>
                      <a:pt x="29494" y="78000"/>
                      <a:pt x="25472" y="82000"/>
                    </a:cubicBezTo>
                    <a:cubicBezTo>
                      <a:pt x="25472" y="32000"/>
                      <a:pt x="25472" y="32000"/>
                      <a:pt x="25472" y="32000"/>
                    </a:cubicBezTo>
                    <a:cubicBezTo>
                      <a:pt x="38211" y="26000"/>
                      <a:pt x="50277" y="30000"/>
                      <a:pt x="54300" y="32000"/>
                    </a:cubicBezTo>
                    <a:cubicBezTo>
                      <a:pt x="81788" y="56000"/>
                      <a:pt x="81788" y="56000"/>
                      <a:pt x="81788" y="56000"/>
                    </a:cubicBezTo>
                    <a:cubicBezTo>
                      <a:pt x="83127" y="58000"/>
                      <a:pt x="83800" y="60000"/>
                      <a:pt x="84466" y="62000"/>
                    </a:cubicBezTo>
                    <a:cubicBezTo>
                      <a:pt x="84466" y="62000"/>
                      <a:pt x="84466" y="64000"/>
                      <a:pt x="84466" y="64000"/>
                    </a:cubicBezTo>
                    <a:cubicBezTo>
                      <a:pt x="84466" y="64000"/>
                      <a:pt x="84466" y="64000"/>
                      <a:pt x="84466" y="64000"/>
                    </a:cubicBezTo>
                    <a:cubicBezTo>
                      <a:pt x="84466" y="66000"/>
                      <a:pt x="84466" y="68000"/>
                      <a:pt x="84466" y="70000"/>
                    </a:cubicBezTo>
                    <a:cubicBezTo>
                      <a:pt x="84466" y="74000"/>
                      <a:pt x="83800" y="76000"/>
                      <a:pt x="83127" y="78000"/>
                    </a:cubicBezTo>
                    <a:cubicBezTo>
                      <a:pt x="81788" y="80000"/>
                      <a:pt x="81116" y="80000"/>
                      <a:pt x="79777" y="78000"/>
                    </a:cubicBezTo>
                    <a:cubicBezTo>
                      <a:pt x="50950" y="52000"/>
                      <a:pt x="50950" y="52000"/>
                      <a:pt x="50950" y="52000"/>
                    </a:cubicBezTo>
                    <a:cubicBezTo>
                      <a:pt x="49611" y="52000"/>
                      <a:pt x="48266" y="54000"/>
                      <a:pt x="47600" y="58000"/>
                    </a:cubicBezTo>
                    <a:cubicBezTo>
                      <a:pt x="47600" y="62000"/>
                      <a:pt x="48266" y="66000"/>
                      <a:pt x="49611" y="68000"/>
                    </a:cubicBezTo>
                    <a:cubicBezTo>
                      <a:pt x="78433" y="92000"/>
                      <a:pt x="78433" y="92000"/>
                      <a:pt x="78433" y="92000"/>
                    </a:cubicBezTo>
                    <a:cubicBezTo>
                      <a:pt x="79105" y="94000"/>
                      <a:pt x="80444" y="94000"/>
                      <a:pt x="81116" y="94000"/>
                    </a:cubicBezTo>
                    <a:cubicBezTo>
                      <a:pt x="82455" y="94000"/>
                      <a:pt x="84466" y="92000"/>
                      <a:pt x="85811" y="90000"/>
                    </a:cubicBezTo>
                    <a:cubicBezTo>
                      <a:pt x="87150" y="86000"/>
                      <a:pt x="88488" y="82000"/>
                      <a:pt x="89161" y="76000"/>
                    </a:cubicBezTo>
                    <a:cubicBezTo>
                      <a:pt x="89833" y="72000"/>
                      <a:pt x="89833" y="68000"/>
                      <a:pt x="89833" y="64000"/>
                    </a:cubicBezTo>
                    <a:cubicBezTo>
                      <a:pt x="109272" y="38000"/>
                      <a:pt x="109272" y="38000"/>
                      <a:pt x="109272" y="38000"/>
                    </a:cubicBezTo>
                    <a:cubicBezTo>
                      <a:pt x="110616" y="36000"/>
                      <a:pt x="111955" y="36000"/>
                      <a:pt x="113294" y="38000"/>
                    </a:cubicBezTo>
                    <a:cubicBezTo>
                      <a:pt x="113966" y="40000"/>
                      <a:pt x="114638" y="46000"/>
                      <a:pt x="114638" y="50000"/>
                    </a:cubicBezTo>
                    <a:cubicBezTo>
                      <a:pt x="114638" y="54000"/>
                      <a:pt x="113966" y="56000"/>
                      <a:pt x="112627" y="58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27" name="Shape 8727"/>
              <p:cNvSpPr/>
              <p:nvPr/>
            </p:nvSpPr>
            <p:spPr>
              <a:xfrm>
                <a:off x="191531875" y="217171575"/>
                <a:ext cx="871974060" cy="1331325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083" y="7996"/>
                    </a:moveTo>
                    <a:cubicBezTo>
                      <a:pt x="16438" y="2663"/>
                      <a:pt x="14794" y="-2669"/>
                      <a:pt x="13150" y="7996"/>
                    </a:cubicBezTo>
                    <a:cubicBezTo>
                      <a:pt x="822" y="87998"/>
                      <a:pt x="822" y="87998"/>
                      <a:pt x="822" y="87998"/>
                    </a:cubicBezTo>
                    <a:cubicBezTo>
                      <a:pt x="0" y="93330"/>
                      <a:pt x="0" y="98663"/>
                      <a:pt x="0" y="109334"/>
                    </a:cubicBezTo>
                    <a:cubicBezTo>
                      <a:pt x="822" y="114667"/>
                      <a:pt x="1644" y="119999"/>
                      <a:pt x="3288" y="119999"/>
                    </a:cubicBezTo>
                    <a:cubicBezTo>
                      <a:pt x="116711" y="119999"/>
                      <a:pt x="116711" y="119999"/>
                      <a:pt x="116711" y="119999"/>
                    </a:cubicBezTo>
                    <a:cubicBezTo>
                      <a:pt x="118355" y="119999"/>
                      <a:pt x="119177" y="114667"/>
                      <a:pt x="120000" y="109334"/>
                    </a:cubicBezTo>
                    <a:cubicBezTo>
                      <a:pt x="120000" y="98663"/>
                      <a:pt x="120000" y="93330"/>
                      <a:pt x="119177" y="87998"/>
                    </a:cubicBezTo>
                    <a:cubicBezTo>
                      <a:pt x="106850" y="7996"/>
                      <a:pt x="106850" y="7996"/>
                      <a:pt x="106850" y="7996"/>
                    </a:cubicBezTo>
                    <a:cubicBezTo>
                      <a:pt x="105205" y="-2669"/>
                      <a:pt x="103561" y="-2669"/>
                      <a:pt x="101916" y="7996"/>
                    </a:cubicBezTo>
                    <a:cubicBezTo>
                      <a:pt x="101094" y="13328"/>
                      <a:pt x="101094" y="29332"/>
                      <a:pt x="101916" y="34665"/>
                    </a:cubicBezTo>
                    <a:cubicBezTo>
                      <a:pt x="109316" y="82665"/>
                      <a:pt x="109316" y="82665"/>
                      <a:pt x="109316" y="82665"/>
                    </a:cubicBezTo>
                    <a:cubicBezTo>
                      <a:pt x="10683" y="82665"/>
                      <a:pt x="10683" y="82665"/>
                      <a:pt x="10683" y="82665"/>
                    </a:cubicBezTo>
                    <a:cubicBezTo>
                      <a:pt x="18083" y="34665"/>
                      <a:pt x="18083" y="34665"/>
                      <a:pt x="18083" y="34665"/>
                    </a:cubicBezTo>
                    <a:cubicBezTo>
                      <a:pt x="18905" y="29332"/>
                      <a:pt x="18905" y="13328"/>
                      <a:pt x="18083" y="79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28" name="Shape 8728"/>
              <p:cNvSpPr/>
              <p:nvPr/>
            </p:nvSpPr>
            <p:spPr>
              <a:xfrm>
                <a:off x="191531875" y="396101875"/>
                <a:ext cx="871974060" cy="1331325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88" y="119999"/>
                    </a:moveTo>
                    <a:cubicBezTo>
                      <a:pt x="116711" y="119999"/>
                      <a:pt x="116711" y="119999"/>
                      <a:pt x="116711" y="119999"/>
                    </a:cubicBezTo>
                    <a:cubicBezTo>
                      <a:pt x="118355" y="119999"/>
                      <a:pt x="119177" y="114667"/>
                      <a:pt x="120000" y="109334"/>
                    </a:cubicBezTo>
                    <a:cubicBezTo>
                      <a:pt x="120000" y="98663"/>
                      <a:pt x="120000" y="93330"/>
                      <a:pt x="119177" y="87998"/>
                    </a:cubicBezTo>
                    <a:cubicBezTo>
                      <a:pt x="106850" y="7996"/>
                      <a:pt x="106850" y="7996"/>
                      <a:pt x="106850" y="7996"/>
                    </a:cubicBezTo>
                    <a:cubicBezTo>
                      <a:pt x="105205" y="-2669"/>
                      <a:pt x="103561" y="-2669"/>
                      <a:pt x="101916" y="7996"/>
                    </a:cubicBezTo>
                    <a:cubicBezTo>
                      <a:pt x="101094" y="13328"/>
                      <a:pt x="101094" y="29332"/>
                      <a:pt x="101916" y="34665"/>
                    </a:cubicBezTo>
                    <a:cubicBezTo>
                      <a:pt x="109316" y="82665"/>
                      <a:pt x="109316" y="82665"/>
                      <a:pt x="109316" y="82665"/>
                    </a:cubicBezTo>
                    <a:cubicBezTo>
                      <a:pt x="10683" y="82665"/>
                      <a:pt x="10683" y="82665"/>
                      <a:pt x="10683" y="82665"/>
                    </a:cubicBezTo>
                    <a:cubicBezTo>
                      <a:pt x="18083" y="34665"/>
                      <a:pt x="18083" y="34665"/>
                      <a:pt x="18083" y="34665"/>
                    </a:cubicBezTo>
                    <a:cubicBezTo>
                      <a:pt x="18905" y="29332"/>
                      <a:pt x="18905" y="13328"/>
                      <a:pt x="18083" y="7996"/>
                    </a:cubicBezTo>
                    <a:cubicBezTo>
                      <a:pt x="16438" y="-2669"/>
                      <a:pt x="14794" y="-2669"/>
                      <a:pt x="13150" y="7996"/>
                    </a:cubicBezTo>
                    <a:cubicBezTo>
                      <a:pt x="822" y="87998"/>
                      <a:pt x="822" y="87998"/>
                      <a:pt x="822" y="87998"/>
                    </a:cubicBezTo>
                    <a:cubicBezTo>
                      <a:pt x="0" y="93330"/>
                      <a:pt x="0" y="98663"/>
                      <a:pt x="0" y="109334"/>
                    </a:cubicBezTo>
                    <a:cubicBezTo>
                      <a:pt x="822" y="114667"/>
                      <a:pt x="1644" y="119999"/>
                      <a:pt x="3288" y="1199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29" name="Shape 8729"/>
            <p:cNvSpPr txBox="1"/>
            <p:nvPr/>
          </p:nvSpPr>
          <p:spPr>
            <a:xfrm>
              <a:off x="0" y="467573039"/>
              <a:ext cx="1649930691" cy="1207284642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 algn="r"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Consumer Product Goods (CPG)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30" name="Shape 8730"/>
          <p:cNvGrpSpPr/>
          <p:nvPr/>
        </p:nvGrpSpPr>
        <p:grpSpPr>
          <a:xfrm>
            <a:off x="320873" y="3964244"/>
            <a:ext cx="2860476" cy="641747"/>
            <a:chOff x="0" y="0"/>
            <a:chExt cx="2147483646" cy="2147483646"/>
          </a:xfrm>
        </p:grpSpPr>
        <p:sp>
          <p:nvSpPr>
            <p:cNvPr id="8731" name="Shape 8731"/>
            <p:cNvSpPr/>
            <p:nvPr/>
          </p:nvSpPr>
          <p:spPr>
            <a:xfrm>
              <a:off x="1665726238" y="0"/>
              <a:ext cx="481757408" cy="2147483646"/>
            </a:xfrm>
            <a:prstGeom prst="ellipse">
              <a:avLst/>
            </a:prstGeom>
            <a:solidFill>
              <a:srgbClr val="CECED0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32" name="Shape 8732"/>
            <p:cNvGrpSpPr/>
            <p:nvPr/>
          </p:nvGrpSpPr>
          <p:grpSpPr>
            <a:xfrm>
              <a:off x="1822694170" y="691476659"/>
              <a:ext cx="153721233" cy="842591648"/>
              <a:chOff x="-1586" y="0"/>
              <a:chExt cx="866936942" cy="1066026928"/>
            </a:xfrm>
          </p:grpSpPr>
          <p:sp>
            <p:nvSpPr>
              <p:cNvPr id="8733" name="Shape 8733"/>
              <p:cNvSpPr/>
              <p:nvPr/>
            </p:nvSpPr>
            <p:spPr>
              <a:xfrm>
                <a:off x="209172175" y="877014400"/>
                <a:ext cx="115928775" cy="1134094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844" y="0"/>
                    </a:moveTo>
                    <a:cubicBezTo>
                      <a:pt x="44211" y="0"/>
                      <a:pt x="25261" y="6316"/>
                      <a:pt x="18950" y="18950"/>
                    </a:cubicBezTo>
                    <a:cubicBezTo>
                      <a:pt x="6316" y="31577"/>
                      <a:pt x="0" y="44211"/>
                      <a:pt x="0" y="63155"/>
                    </a:cubicBezTo>
                    <a:cubicBezTo>
                      <a:pt x="0" y="94738"/>
                      <a:pt x="25261" y="120000"/>
                      <a:pt x="56844" y="120000"/>
                    </a:cubicBezTo>
                    <a:cubicBezTo>
                      <a:pt x="88422" y="120000"/>
                      <a:pt x="120000" y="94738"/>
                      <a:pt x="120000" y="63155"/>
                    </a:cubicBezTo>
                    <a:cubicBezTo>
                      <a:pt x="120000" y="31577"/>
                      <a:pt x="88422" y="0"/>
                      <a:pt x="56844" y="0"/>
                    </a:cubicBezTo>
                    <a:close/>
                    <a:moveTo>
                      <a:pt x="44211" y="63155"/>
                    </a:moveTo>
                    <a:cubicBezTo>
                      <a:pt x="44211" y="56844"/>
                      <a:pt x="50527" y="56844"/>
                      <a:pt x="50527" y="50527"/>
                    </a:cubicBezTo>
                    <a:cubicBezTo>
                      <a:pt x="50527" y="50527"/>
                      <a:pt x="56844" y="50527"/>
                      <a:pt x="56844" y="50527"/>
                    </a:cubicBezTo>
                    <a:cubicBezTo>
                      <a:pt x="63155" y="50527"/>
                      <a:pt x="69472" y="56844"/>
                      <a:pt x="69472" y="63155"/>
                    </a:cubicBezTo>
                    <a:cubicBezTo>
                      <a:pt x="69472" y="75788"/>
                      <a:pt x="44211" y="75788"/>
                      <a:pt x="44211" y="63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34" name="Shape 8734"/>
              <p:cNvSpPr/>
              <p:nvPr/>
            </p:nvSpPr>
            <p:spPr>
              <a:xfrm>
                <a:off x="-1586" y="9045575"/>
                <a:ext cx="526716613" cy="10569813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727" y="506"/>
                    </a:moveTo>
                    <a:cubicBezTo>
                      <a:pt x="91361" y="-166"/>
                      <a:pt x="90000" y="-166"/>
                      <a:pt x="87272" y="506"/>
                    </a:cubicBezTo>
                    <a:cubicBezTo>
                      <a:pt x="85911" y="1184"/>
                      <a:pt x="85911" y="1858"/>
                      <a:pt x="85911" y="2531"/>
                    </a:cubicBezTo>
                    <a:cubicBezTo>
                      <a:pt x="85911" y="19410"/>
                      <a:pt x="85911" y="19410"/>
                      <a:pt x="85911" y="19410"/>
                    </a:cubicBezTo>
                    <a:cubicBezTo>
                      <a:pt x="73638" y="28189"/>
                      <a:pt x="73638" y="28189"/>
                      <a:pt x="73638" y="28189"/>
                    </a:cubicBezTo>
                    <a:cubicBezTo>
                      <a:pt x="46361" y="28189"/>
                      <a:pt x="46361" y="28189"/>
                      <a:pt x="46361" y="28189"/>
                    </a:cubicBezTo>
                    <a:cubicBezTo>
                      <a:pt x="34088" y="19410"/>
                      <a:pt x="34088" y="19410"/>
                      <a:pt x="34088" y="19410"/>
                    </a:cubicBezTo>
                    <a:cubicBezTo>
                      <a:pt x="34088" y="2531"/>
                      <a:pt x="34088" y="2531"/>
                      <a:pt x="34088" y="2531"/>
                    </a:cubicBezTo>
                    <a:cubicBezTo>
                      <a:pt x="34088" y="1858"/>
                      <a:pt x="34088" y="1184"/>
                      <a:pt x="31361" y="506"/>
                    </a:cubicBezTo>
                    <a:cubicBezTo>
                      <a:pt x="30000" y="-166"/>
                      <a:pt x="28638" y="-166"/>
                      <a:pt x="27272" y="506"/>
                    </a:cubicBezTo>
                    <a:cubicBezTo>
                      <a:pt x="9544" y="5908"/>
                      <a:pt x="0" y="15360"/>
                      <a:pt x="0" y="24812"/>
                    </a:cubicBezTo>
                    <a:cubicBezTo>
                      <a:pt x="0" y="36289"/>
                      <a:pt x="23183" y="45062"/>
                      <a:pt x="32727" y="48439"/>
                    </a:cubicBezTo>
                    <a:cubicBezTo>
                      <a:pt x="25911" y="103121"/>
                      <a:pt x="25911" y="103121"/>
                      <a:pt x="25911" y="103121"/>
                    </a:cubicBezTo>
                    <a:cubicBezTo>
                      <a:pt x="25911" y="112573"/>
                      <a:pt x="40911" y="120000"/>
                      <a:pt x="60000" y="120000"/>
                    </a:cubicBezTo>
                    <a:cubicBezTo>
                      <a:pt x="79088" y="120000"/>
                      <a:pt x="94088" y="112573"/>
                      <a:pt x="94088" y="103121"/>
                    </a:cubicBezTo>
                    <a:cubicBezTo>
                      <a:pt x="85911" y="48439"/>
                      <a:pt x="85911" y="48439"/>
                      <a:pt x="85911" y="48439"/>
                    </a:cubicBezTo>
                    <a:cubicBezTo>
                      <a:pt x="96816" y="45062"/>
                      <a:pt x="120000" y="36289"/>
                      <a:pt x="120000" y="24812"/>
                    </a:cubicBezTo>
                    <a:cubicBezTo>
                      <a:pt x="120000" y="15360"/>
                      <a:pt x="110455" y="5908"/>
                      <a:pt x="92727" y="506"/>
                    </a:cubicBezTo>
                    <a:close/>
                    <a:moveTo>
                      <a:pt x="79088" y="45062"/>
                    </a:moveTo>
                    <a:cubicBezTo>
                      <a:pt x="76361" y="45741"/>
                      <a:pt x="76361" y="46414"/>
                      <a:pt x="76361" y="47087"/>
                    </a:cubicBezTo>
                    <a:cubicBezTo>
                      <a:pt x="84544" y="103121"/>
                      <a:pt x="84544" y="103121"/>
                      <a:pt x="84544" y="103121"/>
                    </a:cubicBezTo>
                    <a:cubicBezTo>
                      <a:pt x="84544" y="109874"/>
                      <a:pt x="73638" y="114598"/>
                      <a:pt x="60000" y="114598"/>
                    </a:cubicBezTo>
                    <a:cubicBezTo>
                      <a:pt x="46361" y="114598"/>
                      <a:pt x="35455" y="109874"/>
                      <a:pt x="35455" y="103121"/>
                    </a:cubicBezTo>
                    <a:cubicBezTo>
                      <a:pt x="43638" y="47087"/>
                      <a:pt x="43638" y="47087"/>
                      <a:pt x="43638" y="47087"/>
                    </a:cubicBezTo>
                    <a:cubicBezTo>
                      <a:pt x="43638" y="46414"/>
                      <a:pt x="42272" y="45741"/>
                      <a:pt x="40911" y="45062"/>
                    </a:cubicBezTo>
                    <a:cubicBezTo>
                      <a:pt x="34088" y="43037"/>
                      <a:pt x="10911" y="34937"/>
                      <a:pt x="10911" y="24812"/>
                    </a:cubicBezTo>
                    <a:cubicBezTo>
                      <a:pt x="10911" y="18737"/>
                      <a:pt x="15000" y="12662"/>
                      <a:pt x="24544" y="7933"/>
                    </a:cubicBezTo>
                    <a:cubicBezTo>
                      <a:pt x="24544" y="20083"/>
                      <a:pt x="24544" y="20083"/>
                      <a:pt x="24544" y="20083"/>
                    </a:cubicBezTo>
                    <a:cubicBezTo>
                      <a:pt x="24544" y="20762"/>
                      <a:pt x="24544" y="20762"/>
                      <a:pt x="25911" y="21435"/>
                    </a:cubicBezTo>
                    <a:cubicBezTo>
                      <a:pt x="39544" y="32239"/>
                      <a:pt x="39544" y="32239"/>
                      <a:pt x="39544" y="32239"/>
                    </a:cubicBezTo>
                    <a:cubicBezTo>
                      <a:pt x="40911" y="32912"/>
                      <a:pt x="42272" y="33585"/>
                      <a:pt x="43638" y="33585"/>
                    </a:cubicBezTo>
                    <a:cubicBezTo>
                      <a:pt x="76361" y="33585"/>
                      <a:pt x="76361" y="33585"/>
                      <a:pt x="76361" y="33585"/>
                    </a:cubicBezTo>
                    <a:cubicBezTo>
                      <a:pt x="77727" y="33585"/>
                      <a:pt x="79088" y="32912"/>
                      <a:pt x="80455" y="32239"/>
                    </a:cubicBezTo>
                    <a:cubicBezTo>
                      <a:pt x="94088" y="21435"/>
                      <a:pt x="94088" y="21435"/>
                      <a:pt x="94088" y="21435"/>
                    </a:cubicBezTo>
                    <a:cubicBezTo>
                      <a:pt x="95455" y="20762"/>
                      <a:pt x="95455" y="20762"/>
                      <a:pt x="95455" y="20083"/>
                    </a:cubicBezTo>
                    <a:cubicBezTo>
                      <a:pt x="95455" y="7933"/>
                      <a:pt x="95455" y="7933"/>
                      <a:pt x="95455" y="7933"/>
                    </a:cubicBezTo>
                    <a:cubicBezTo>
                      <a:pt x="105000" y="12662"/>
                      <a:pt x="109088" y="18737"/>
                      <a:pt x="109088" y="24812"/>
                    </a:cubicBezTo>
                    <a:cubicBezTo>
                      <a:pt x="109088" y="34937"/>
                      <a:pt x="85911" y="43037"/>
                      <a:pt x="79088" y="450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35" name="Shape 8735"/>
              <p:cNvSpPr/>
              <p:nvPr/>
            </p:nvSpPr>
            <p:spPr>
              <a:xfrm>
                <a:off x="556953750" y="0"/>
                <a:ext cx="309981605" cy="106602685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383" y="67038"/>
                    </a:moveTo>
                    <a:cubicBezTo>
                      <a:pt x="120000" y="67038"/>
                      <a:pt x="120000" y="65700"/>
                      <a:pt x="120000" y="65027"/>
                    </a:cubicBezTo>
                    <a:cubicBezTo>
                      <a:pt x="120000" y="54300"/>
                      <a:pt x="120000" y="54300"/>
                      <a:pt x="120000" y="54300"/>
                    </a:cubicBezTo>
                    <a:cubicBezTo>
                      <a:pt x="120000" y="52961"/>
                      <a:pt x="117694" y="52288"/>
                      <a:pt x="113077" y="52288"/>
                    </a:cubicBezTo>
                    <a:cubicBezTo>
                      <a:pt x="69233" y="52288"/>
                      <a:pt x="69233" y="52288"/>
                      <a:pt x="69233" y="52288"/>
                    </a:cubicBezTo>
                    <a:cubicBezTo>
                      <a:pt x="69233" y="18100"/>
                      <a:pt x="69233" y="18100"/>
                      <a:pt x="69233" y="18100"/>
                    </a:cubicBezTo>
                    <a:cubicBezTo>
                      <a:pt x="71538" y="18100"/>
                      <a:pt x="71538" y="18100"/>
                      <a:pt x="71538" y="18100"/>
                    </a:cubicBezTo>
                    <a:cubicBezTo>
                      <a:pt x="73844" y="18100"/>
                      <a:pt x="78461" y="17427"/>
                      <a:pt x="78461" y="16761"/>
                    </a:cubicBezTo>
                    <a:cubicBezTo>
                      <a:pt x="87694" y="9383"/>
                      <a:pt x="87694" y="9383"/>
                      <a:pt x="87694" y="9383"/>
                    </a:cubicBezTo>
                    <a:cubicBezTo>
                      <a:pt x="87694" y="8716"/>
                      <a:pt x="87694" y="8044"/>
                      <a:pt x="85383" y="7372"/>
                    </a:cubicBezTo>
                    <a:cubicBezTo>
                      <a:pt x="78461" y="2011"/>
                      <a:pt x="78461" y="2011"/>
                      <a:pt x="78461" y="2011"/>
                    </a:cubicBezTo>
                    <a:cubicBezTo>
                      <a:pt x="76155" y="672"/>
                      <a:pt x="73844" y="0"/>
                      <a:pt x="71538" y="0"/>
                    </a:cubicBezTo>
                    <a:cubicBezTo>
                      <a:pt x="50766" y="0"/>
                      <a:pt x="50766" y="0"/>
                      <a:pt x="50766" y="0"/>
                    </a:cubicBezTo>
                    <a:cubicBezTo>
                      <a:pt x="46155" y="0"/>
                      <a:pt x="43844" y="672"/>
                      <a:pt x="41538" y="2011"/>
                    </a:cubicBezTo>
                    <a:cubicBezTo>
                      <a:pt x="34616" y="7372"/>
                      <a:pt x="34616" y="7372"/>
                      <a:pt x="34616" y="7372"/>
                    </a:cubicBezTo>
                    <a:cubicBezTo>
                      <a:pt x="32305" y="8044"/>
                      <a:pt x="32305" y="8716"/>
                      <a:pt x="32305" y="9383"/>
                    </a:cubicBezTo>
                    <a:cubicBezTo>
                      <a:pt x="41538" y="16761"/>
                      <a:pt x="41538" y="16761"/>
                      <a:pt x="41538" y="16761"/>
                    </a:cubicBezTo>
                    <a:cubicBezTo>
                      <a:pt x="41538" y="17427"/>
                      <a:pt x="46155" y="18100"/>
                      <a:pt x="50766" y="18100"/>
                    </a:cubicBezTo>
                    <a:cubicBezTo>
                      <a:pt x="50766" y="18100"/>
                      <a:pt x="50766" y="18100"/>
                      <a:pt x="50766" y="18100"/>
                    </a:cubicBezTo>
                    <a:cubicBezTo>
                      <a:pt x="50766" y="52288"/>
                      <a:pt x="50766" y="52288"/>
                      <a:pt x="50766" y="52288"/>
                    </a:cubicBezTo>
                    <a:cubicBezTo>
                      <a:pt x="6922" y="52288"/>
                      <a:pt x="6922" y="52288"/>
                      <a:pt x="6922" y="52288"/>
                    </a:cubicBezTo>
                    <a:cubicBezTo>
                      <a:pt x="2305" y="52288"/>
                      <a:pt x="0" y="52961"/>
                      <a:pt x="0" y="54300"/>
                    </a:cubicBezTo>
                    <a:cubicBezTo>
                      <a:pt x="0" y="65027"/>
                      <a:pt x="0" y="65027"/>
                      <a:pt x="0" y="65027"/>
                    </a:cubicBezTo>
                    <a:cubicBezTo>
                      <a:pt x="0" y="65700"/>
                      <a:pt x="0" y="67038"/>
                      <a:pt x="4616" y="67038"/>
                    </a:cubicBezTo>
                    <a:cubicBezTo>
                      <a:pt x="9233" y="67711"/>
                      <a:pt x="13844" y="69722"/>
                      <a:pt x="13844" y="71061"/>
                    </a:cubicBezTo>
                    <a:cubicBezTo>
                      <a:pt x="13844" y="72400"/>
                      <a:pt x="9233" y="73744"/>
                      <a:pt x="4616" y="75083"/>
                    </a:cubicBezTo>
                    <a:cubicBezTo>
                      <a:pt x="0" y="75083"/>
                      <a:pt x="0" y="76422"/>
                      <a:pt x="0" y="77094"/>
                    </a:cubicBezTo>
                    <a:cubicBezTo>
                      <a:pt x="0" y="105250"/>
                      <a:pt x="0" y="105250"/>
                      <a:pt x="0" y="105250"/>
                    </a:cubicBezTo>
                    <a:cubicBezTo>
                      <a:pt x="0" y="113294"/>
                      <a:pt x="25383" y="120000"/>
                      <a:pt x="60000" y="120000"/>
                    </a:cubicBezTo>
                    <a:cubicBezTo>
                      <a:pt x="94616" y="120000"/>
                      <a:pt x="120000" y="113294"/>
                      <a:pt x="120000" y="105250"/>
                    </a:cubicBezTo>
                    <a:cubicBezTo>
                      <a:pt x="120000" y="77094"/>
                      <a:pt x="120000" y="77094"/>
                      <a:pt x="120000" y="77094"/>
                    </a:cubicBezTo>
                    <a:cubicBezTo>
                      <a:pt x="120000" y="76422"/>
                      <a:pt x="120000" y="75083"/>
                      <a:pt x="115383" y="75083"/>
                    </a:cubicBezTo>
                    <a:cubicBezTo>
                      <a:pt x="110766" y="73744"/>
                      <a:pt x="106155" y="72400"/>
                      <a:pt x="106155" y="71061"/>
                    </a:cubicBezTo>
                    <a:cubicBezTo>
                      <a:pt x="106155" y="69722"/>
                      <a:pt x="110766" y="67711"/>
                      <a:pt x="115383" y="67038"/>
                    </a:cubicBezTo>
                    <a:close/>
                    <a:moveTo>
                      <a:pt x="55383" y="5361"/>
                    </a:moveTo>
                    <a:cubicBezTo>
                      <a:pt x="64616" y="5361"/>
                      <a:pt x="64616" y="5361"/>
                      <a:pt x="64616" y="5361"/>
                    </a:cubicBezTo>
                    <a:cubicBezTo>
                      <a:pt x="69233" y="8716"/>
                      <a:pt x="69233" y="8716"/>
                      <a:pt x="69233" y="8716"/>
                    </a:cubicBezTo>
                    <a:cubicBezTo>
                      <a:pt x="64616" y="13405"/>
                      <a:pt x="64616" y="13405"/>
                      <a:pt x="64616" y="13405"/>
                    </a:cubicBezTo>
                    <a:cubicBezTo>
                      <a:pt x="55383" y="13405"/>
                      <a:pt x="55383" y="13405"/>
                      <a:pt x="55383" y="13405"/>
                    </a:cubicBezTo>
                    <a:cubicBezTo>
                      <a:pt x="50766" y="8716"/>
                      <a:pt x="50766" y="8716"/>
                      <a:pt x="50766" y="8716"/>
                    </a:cubicBezTo>
                    <a:lnTo>
                      <a:pt x="55383" y="5361"/>
                    </a:lnTo>
                    <a:close/>
                    <a:moveTo>
                      <a:pt x="103844" y="63688"/>
                    </a:moveTo>
                    <a:cubicBezTo>
                      <a:pt x="94616" y="65027"/>
                      <a:pt x="87694" y="67711"/>
                      <a:pt x="87694" y="71061"/>
                    </a:cubicBezTo>
                    <a:cubicBezTo>
                      <a:pt x="87694" y="73744"/>
                      <a:pt x="94616" y="77094"/>
                      <a:pt x="103844" y="78433"/>
                    </a:cubicBezTo>
                    <a:cubicBezTo>
                      <a:pt x="103844" y="105250"/>
                      <a:pt x="103844" y="105250"/>
                      <a:pt x="103844" y="105250"/>
                    </a:cubicBezTo>
                    <a:cubicBezTo>
                      <a:pt x="103844" y="110616"/>
                      <a:pt x="83077" y="115305"/>
                      <a:pt x="60000" y="115305"/>
                    </a:cubicBezTo>
                    <a:cubicBezTo>
                      <a:pt x="36922" y="115305"/>
                      <a:pt x="16155" y="110616"/>
                      <a:pt x="16155" y="105250"/>
                    </a:cubicBezTo>
                    <a:cubicBezTo>
                      <a:pt x="16155" y="78433"/>
                      <a:pt x="16155" y="78433"/>
                      <a:pt x="16155" y="78433"/>
                    </a:cubicBezTo>
                    <a:cubicBezTo>
                      <a:pt x="25383" y="77094"/>
                      <a:pt x="32305" y="73744"/>
                      <a:pt x="32305" y="71061"/>
                    </a:cubicBezTo>
                    <a:cubicBezTo>
                      <a:pt x="32305" y="67711"/>
                      <a:pt x="25383" y="65027"/>
                      <a:pt x="16155" y="63688"/>
                    </a:cubicBezTo>
                    <a:cubicBezTo>
                      <a:pt x="16155" y="56983"/>
                      <a:pt x="16155" y="56983"/>
                      <a:pt x="16155" y="56983"/>
                    </a:cubicBezTo>
                    <a:cubicBezTo>
                      <a:pt x="103844" y="56983"/>
                      <a:pt x="103844" y="56983"/>
                      <a:pt x="103844" y="56983"/>
                    </a:cubicBezTo>
                    <a:lnTo>
                      <a:pt x="103844" y="63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36" name="Shape 8736"/>
              <p:cNvSpPr/>
              <p:nvPr/>
            </p:nvSpPr>
            <p:spPr>
              <a:xfrm>
                <a:off x="688001850" y="703122800"/>
                <a:ext cx="47885350" cy="2520172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427"/>
                    </a:moveTo>
                    <a:cubicBezTo>
                      <a:pt x="0" y="111427"/>
                      <a:pt x="0" y="111427"/>
                      <a:pt x="0" y="111427"/>
                    </a:cubicBezTo>
                    <a:cubicBezTo>
                      <a:pt x="0" y="117144"/>
                      <a:pt x="30000" y="120000"/>
                      <a:pt x="60000" y="120000"/>
                    </a:cubicBezTo>
                    <a:cubicBezTo>
                      <a:pt x="90000" y="120000"/>
                      <a:pt x="120000" y="117144"/>
                      <a:pt x="120000" y="111427"/>
                    </a:cubicBezTo>
                    <a:cubicBezTo>
                      <a:pt x="120000" y="11427"/>
                      <a:pt x="120000" y="11427"/>
                      <a:pt x="120000" y="11427"/>
                    </a:cubicBezTo>
                    <a:cubicBezTo>
                      <a:pt x="120000" y="5716"/>
                      <a:pt x="90000" y="0"/>
                      <a:pt x="60000" y="0"/>
                    </a:cubicBezTo>
                    <a:cubicBezTo>
                      <a:pt x="30000" y="0"/>
                      <a:pt x="0" y="5716"/>
                      <a:pt x="0" y="114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37" name="Shape 8737"/>
            <p:cNvSpPr txBox="1"/>
            <p:nvPr/>
          </p:nvSpPr>
          <p:spPr>
            <a:xfrm>
              <a:off x="0" y="586758520"/>
              <a:ext cx="1635339973" cy="1313556718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 algn="r"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Construction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38" name="Shape 8738"/>
          <p:cNvGrpSpPr/>
          <p:nvPr/>
        </p:nvGrpSpPr>
        <p:grpSpPr>
          <a:xfrm>
            <a:off x="320278" y="4719696"/>
            <a:ext cx="2861072" cy="641747"/>
            <a:chOff x="0" y="0"/>
            <a:chExt cx="2147483646" cy="2147483646"/>
          </a:xfrm>
        </p:grpSpPr>
        <p:sp>
          <p:nvSpPr>
            <p:cNvPr id="8739" name="Shape 8739"/>
            <p:cNvSpPr/>
            <p:nvPr/>
          </p:nvSpPr>
          <p:spPr>
            <a:xfrm>
              <a:off x="1665826491" y="0"/>
              <a:ext cx="481657155" cy="2147483646"/>
            </a:xfrm>
            <a:prstGeom prst="ellipse">
              <a:avLst/>
            </a:prstGeom>
            <a:solidFill>
              <a:srgbClr val="F35748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40" name="Shape 8740"/>
            <p:cNvGrpSpPr/>
            <p:nvPr/>
          </p:nvGrpSpPr>
          <p:grpSpPr>
            <a:xfrm>
              <a:off x="1810277784" y="652109709"/>
              <a:ext cx="188547177" cy="842591606"/>
              <a:chOff x="0" y="0"/>
              <a:chExt cx="1063561466" cy="1066026874"/>
            </a:xfrm>
          </p:grpSpPr>
          <p:sp>
            <p:nvSpPr>
              <p:cNvPr id="8741" name="Shape 8741"/>
              <p:cNvSpPr/>
              <p:nvPr/>
            </p:nvSpPr>
            <p:spPr>
              <a:xfrm>
                <a:off x="207676750" y="572074700"/>
                <a:ext cx="292339714" cy="2872993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8777" y="0"/>
                    </a:moveTo>
                    <a:cubicBezTo>
                      <a:pt x="26938" y="0"/>
                      <a:pt x="0" y="27500"/>
                      <a:pt x="0" y="60000"/>
                    </a:cubicBezTo>
                    <a:cubicBezTo>
                      <a:pt x="0" y="92500"/>
                      <a:pt x="26938" y="120000"/>
                      <a:pt x="58777" y="120000"/>
                    </a:cubicBezTo>
                    <a:cubicBezTo>
                      <a:pt x="93061" y="120000"/>
                      <a:pt x="120000" y="92500"/>
                      <a:pt x="120000" y="60000"/>
                    </a:cubicBezTo>
                    <a:cubicBezTo>
                      <a:pt x="120000" y="27500"/>
                      <a:pt x="93061" y="0"/>
                      <a:pt x="58777" y="0"/>
                    </a:cubicBezTo>
                    <a:close/>
                    <a:moveTo>
                      <a:pt x="58777" y="102500"/>
                    </a:moveTo>
                    <a:cubicBezTo>
                      <a:pt x="36733" y="102500"/>
                      <a:pt x="19594" y="82500"/>
                      <a:pt x="19594" y="60000"/>
                    </a:cubicBezTo>
                    <a:cubicBezTo>
                      <a:pt x="19594" y="37500"/>
                      <a:pt x="36733" y="17500"/>
                      <a:pt x="58777" y="17500"/>
                    </a:cubicBezTo>
                    <a:cubicBezTo>
                      <a:pt x="83266" y="17500"/>
                      <a:pt x="100405" y="37500"/>
                      <a:pt x="100405" y="60000"/>
                    </a:cubicBezTo>
                    <a:cubicBezTo>
                      <a:pt x="100405" y="82500"/>
                      <a:pt x="83266" y="102500"/>
                      <a:pt x="58777" y="1025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42" name="Shape 8742"/>
              <p:cNvSpPr/>
              <p:nvPr/>
            </p:nvSpPr>
            <p:spPr>
              <a:xfrm>
                <a:off x="0" y="364391575"/>
                <a:ext cx="704149932" cy="7016352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924" y="48659"/>
                    </a:moveTo>
                    <a:cubicBezTo>
                      <a:pt x="103693" y="46621"/>
                      <a:pt x="103693" y="46621"/>
                      <a:pt x="103693" y="46621"/>
                    </a:cubicBezTo>
                    <a:cubicBezTo>
                      <a:pt x="102674" y="43564"/>
                      <a:pt x="101655" y="41527"/>
                      <a:pt x="100636" y="38470"/>
                    </a:cubicBezTo>
                    <a:cubicBezTo>
                      <a:pt x="107768" y="28276"/>
                      <a:pt x="107768" y="28276"/>
                      <a:pt x="107768" y="28276"/>
                    </a:cubicBezTo>
                    <a:cubicBezTo>
                      <a:pt x="108787" y="27258"/>
                      <a:pt x="108787" y="25220"/>
                      <a:pt x="107768" y="24201"/>
                    </a:cubicBezTo>
                    <a:cubicBezTo>
                      <a:pt x="104711" y="19107"/>
                      <a:pt x="100636" y="15032"/>
                      <a:pt x="96561" y="11975"/>
                    </a:cubicBezTo>
                    <a:cubicBezTo>
                      <a:pt x="94523" y="10956"/>
                      <a:pt x="93504" y="10956"/>
                      <a:pt x="91467" y="11975"/>
                    </a:cubicBezTo>
                    <a:cubicBezTo>
                      <a:pt x="81273" y="20126"/>
                      <a:pt x="81273" y="20126"/>
                      <a:pt x="81273" y="20126"/>
                    </a:cubicBezTo>
                    <a:cubicBezTo>
                      <a:pt x="79235" y="18088"/>
                      <a:pt x="76178" y="17069"/>
                      <a:pt x="73122" y="16050"/>
                    </a:cubicBezTo>
                    <a:cubicBezTo>
                      <a:pt x="72103" y="3819"/>
                      <a:pt x="72103" y="3819"/>
                      <a:pt x="72103" y="3819"/>
                    </a:cubicBezTo>
                    <a:cubicBezTo>
                      <a:pt x="72103" y="1781"/>
                      <a:pt x="70065" y="762"/>
                      <a:pt x="69041" y="762"/>
                    </a:cubicBezTo>
                    <a:cubicBezTo>
                      <a:pt x="62928" y="-256"/>
                      <a:pt x="57834" y="-256"/>
                      <a:pt x="51721" y="762"/>
                    </a:cubicBezTo>
                    <a:cubicBezTo>
                      <a:pt x="50702" y="762"/>
                      <a:pt x="48659" y="1781"/>
                      <a:pt x="48659" y="3819"/>
                    </a:cubicBezTo>
                    <a:cubicBezTo>
                      <a:pt x="47640" y="16050"/>
                      <a:pt x="47640" y="16050"/>
                      <a:pt x="47640" y="16050"/>
                    </a:cubicBezTo>
                    <a:cubicBezTo>
                      <a:pt x="44583" y="17069"/>
                      <a:pt x="41527" y="18088"/>
                      <a:pt x="39489" y="20126"/>
                    </a:cubicBezTo>
                    <a:cubicBezTo>
                      <a:pt x="29295" y="11975"/>
                      <a:pt x="29295" y="11975"/>
                      <a:pt x="29295" y="11975"/>
                    </a:cubicBezTo>
                    <a:cubicBezTo>
                      <a:pt x="27258" y="10956"/>
                      <a:pt x="25220" y="10956"/>
                      <a:pt x="24201" y="11975"/>
                    </a:cubicBezTo>
                    <a:cubicBezTo>
                      <a:pt x="20126" y="15032"/>
                      <a:pt x="16050" y="19107"/>
                      <a:pt x="12994" y="24201"/>
                    </a:cubicBezTo>
                    <a:cubicBezTo>
                      <a:pt x="11975" y="25220"/>
                      <a:pt x="11975" y="27258"/>
                      <a:pt x="12994" y="28276"/>
                    </a:cubicBezTo>
                    <a:cubicBezTo>
                      <a:pt x="20126" y="38470"/>
                      <a:pt x="20126" y="38470"/>
                      <a:pt x="20126" y="38470"/>
                    </a:cubicBezTo>
                    <a:cubicBezTo>
                      <a:pt x="19107" y="41527"/>
                      <a:pt x="18088" y="43564"/>
                      <a:pt x="17069" y="46621"/>
                    </a:cubicBezTo>
                    <a:cubicBezTo>
                      <a:pt x="3819" y="48659"/>
                      <a:pt x="3819" y="48659"/>
                      <a:pt x="3819" y="48659"/>
                    </a:cubicBezTo>
                    <a:cubicBezTo>
                      <a:pt x="2800" y="48659"/>
                      <a:pt x="762" y="49678"/>
                      <a:pt x="762" y="51721"/>
                    </a:cubicBezTo>
                    <a:cubicBezTo>
                      <a:pt x="-256" y="56815"/>
                      <a:pt x="-256" y="62928"/>
                      <a:pt x="762" y="68022"/>
                    </a:cubicBezTo>
                    <a:cubicBezTo>
                      <a:pt x="762" y="70065"/>
                      <a:pt x="2800" y="71084"/>
                      <a:pt x="3819" y="71084"/>
                    </a:cubicBezTo>
                    <a:cubicBezTo>
                      <a:pt x="17069" y="73122"/>
                      <a:pt x="17069" y="73122"/>
                      <a:pt x="17069" y="73122"/>
                    </a:cubicBezTo>
                    <a:cubicBezTo>
                      <a:pt x="18088" y="76178"/>
                      <a:pt x="19107" y="78216"/>
                      <a:pt x="20126" y="81273"/>
                    </a:cubicBezTo>
                    <a:cubicBezTo>
                      <a:pt x="12994" y="91467"/>
                      <a:pt x="12994" y="91467"/>
                      <a:pt x="12994" y="91467"/>
                    </a:cubicBezTo>
                    <a:cubicBezTo>
                      <a:pt x="11975" y="92485"/>
                      <a:pt x="11975" y="94523"/>
                      <a:pt x="12994" y="95542"/>
                    </a:cubicBezTo>
                    <a:cubicBezTo>
                      <a:pt x="16050" y="100636"/>
                      <a:pt x="20126" y="104711"/>
                      <a:pt x="24201" y="107768"/>
                    </a:cubicBezTo>
                    <a:cubicBezTo>
                      <a:pt x="25220" y="108787"/>
                      <a:pt x="27258" y="108787"/>
                      <a:pt x="29295" y="107768"/>
                    </a:cubicBezTo>
                    <a:cubicBezTo>
                      <a:pt x="39489" y="99617"/>
                      <a:pt x="39489" y="99617"/>
                      <a:pt x="39489" y="99617"/>
                    </a:cubicBezTo>
                    <a:cubicBezTo>
                      <a:pt x="41527" y="101655"/>
                      <a:pt x="44583" y="102674"/>
                      <a:pt x="47640" y="103693"/>
                    </a:cubicBezTo>
                    <a:cubicBezTo>
                      <a:pt x="48659" y="115924"/>
                      <a:pt x="48659" y="115924"/>
                      <a:pt x="48659" y="115924"/>
                    </a:cubicBezTo>
                    <a:cubicBezTo>
                      <a:pt x="48659" y="117962"/>
                      <a:pt x="50702" y="118981"/>
                      <a:pt x="51721" y="118981"/>
                    </a:cubicBezTo>
                    <a:cubicBezTo>
                      <a:pt x="54777" y="120000"/>
                      <a:pt x="57834" y="120000"/>
                      <a:pt x="59871" y="120000"/>
                    </a:cubicBezTo>
                    <a:cubicBezTo>
                      <a:pt x="62928" y="120000"/>
                      <a:pt x="65984" y="120000"/>
                      <a:pt x="69041" y="118981"/>
                    </a:cubicBezTo>
                    <a:cubicBezTo>
                      <a:pt x="70065" y="118981"/>
                      <a:pt x="72103" y="117962"/>
                      <a:pt x="72103" y="115924"/>
                    </a:cubicBezTo>
                    <a:cubicBezTo>
                      <a:pt x="73122" y="103693"/>
                      <a:pt x="73122" y="103693"/>
                      <a:pt x="73122" y="103693"/>
                    </a:cubicBezTo>
                    <a:cubicBezTo>
                      <a:pt x="76178" y="102674"/>
                      <a:pt x="79235" y="101655"/>
                      <a:pt x="81273" y="99617"/>
                    </a:cubicBezTo>
                    <a:cubicBezTo>
                      <a:pt x="91467" y="107768"/>
                      <a:pt x="91467" y="107768"/>
                      <a:pt x="91467" y="107768"/>
                    </a:cubicBezTo>
                    <a:cubicBezTo>
                      <a:pt x="93504" y="108787"/>
                      <a:pt x="94523" y="108787"/>
                      <a:pt x="96561" y="107768"/>
                    </a:cubicBezTo>
                    <a:cubicBezTo>
                      <a:pt x="100636" y="104711"/>
                      <a:pt x="104711" y="100636"/>
                      <a:pt x="107768" y="95542"/>
                    </a:cubicBezTo>
                    <a:cubicBezTo>
                      <a:pt x="108787" y="94523"/>
                      <a:pt x="108787" y="92485"/>
                      <a:pt x="107768" y="91467"/>
                    </a:cubicBezTo>
                    <a:cubicBezTo>
                      <a:pt x="100636" y="81273"/>
                      <a:pt x="100636" y="81273"/>
                      <a:pt x="100636" y="81273"/>
                    </a:cubicBezTo>
                    <a:cubicBezTo>
                      <a:pt x="101655" y="78216"/>
                      <a:pt x="102674" y="76178"/>
                      <a:pt x="103693" y="73122"/>
                    </a:cubicBezTo>
                    <a:cubicBezTo>
                      <a:pt x="115924" y="71084"/>
                      <a:pt x="115924" y="71084"/>
                      <a:pt x="115924" y="71084"/>
                    </a:cubicBezTo>
                    <a:cubicBezTo>
                      <a:pt x="117962" y="71084"/>
                      <a:pt x="118981" y="70065"/>
                      <a:pt x="120000" y="68022"/>
                    </a:cubicBezTo>
                    <a:cubicBezTo>
                      <a:pt x="120000" y="62928"/>
                      <a:pt x="120000" y="56815"/>
                      <a:pt x="120000" y="51721"/>
                    </a:cubicBezTo>
                    <a:cubicBezTo>
                      <a:pt x="118981" y="49678"/>
                      <a:pt x="117962" y="48659"/>
                      <a:pt x="115924" y="48659"/>
                    </a:cubicBezTo>
                    <a:close/>
                    <a:moveTo>
                      <a:pt x="112868" y="63947"/>
                    </a:moveTo>
                    <a:cubicBezTo>
                      <a:pt x="100636" y="65984"/>
                      <a:pt x="100636" y="65984"/>
                      <a:pt x="100636" y="65984"/>
                    </a:cubicBezTo>
                    <a:cubicBezTo>
                      <a:pt x="98598" y="65984"/>
                      <a:pt x="97580" y="67003"/>
                      <a:pt x="96561" y="69041"/>
                    </a:cubicBezTo>
                    <a:cubicBezTo>
                      <a:pt x="95542" y="72103"/>
                      <a:pt x="94523" y="76178"/>
                      <a:pt x="92485" y="79235"/>
                    </a:cubicBezTo>
                    <a:cubicBezTo>
                      <a:pt x="91467" y="81273"/>
                      <a:pt x="91467" y="82291"/>
                      <a:pt x="92485" y="83310"/>
                    </a:cubicBezTo>
                    <a:cubicBezTo>
                      <a:pt x="100636" y="93504"/>
                      <a:pt x="100636" y="93504"/>
                      <a:pt x="100636" y="93504"/>
                    </a:cubicBezTo>
                    <a:cubicBezTo>
                      <a:pt x="98598" y="95542"/>
                      <a:pt x="96561" y="97580"/>
                      <a:pt x="94523" y="99617"/>
                    </a:cubicBezTo>
                    <a:cubicBezTo>
                      <a:pt x="84329" y="92485"/>
                      <a:pt x="84329" y="92485"/>
                      <a:pt x="84329" y="92485"/>
                    </a:cubicBezTo>
                    <a:cubicBezTo>
                      <a:pt x="83310" y="91467"/>
                      <a:pt x="81273" y="91467"/>
                      <a:pt x="80254" y="92485"/>
                    </a:cubicBezTo>
                    <a:cubicBezTo>
                      <a:pt x="76178" y="94523"/>
                      <a:pt x="73122" y="95542"/>
                      <a:pt x="69041" y="96561"/>
                    </a:cubicBezTo>
                    <a:cubicBezTo>
                      <a:pt x="68022" y="96561"/>
                      <a:pt x="65984" y="98598"/>
                      <a:pt x="65984" y="99617"/>
                    </a:cubicBezTo>
                    <a:cubicBezTo>
                      <a:pt x="64966" y="111849"/>
                      <a:pt x="64966" y="111849"/>
                      <a:pt x="64966" y="111849"/>
                    </a:cubicBezTo>
                    <a:cubicBezTo>
                      <a:pt x="61909" y="111849"/>
                      <a:pt x="58853" y="111849"/>
                      <a:pt x="55796" y="111849"/>
                    </a:cubicBezTo>
                    <a:cubicBezTo>
                      <a:pt x="54777" y="99617"/>
                      <a:pt x="54777" y="99617"/>
                      <a:pt x="54777" y="99617"/>
                    </a:cubicBezTo>
                    <a:cubicBezTo>
                      <a:pt x="53758" y="98598"/>
                      <a:pt x="52740" y="96561"/>
                      <a:pt x="51721" y="96561"/>
                    </a:cubicBezTo>
                    <a:cubicBezTo>
                      <a:pt x="47640" y="95542"/>
                      <a:pt x="43564" y="94523"/>
                      <a:pt x="40508" y="92485"/>
                    </a:cubicBezTo>
                    <a:cubicBezTo>
                      <a:pt x="39489" y="91467"/>
                      <a:pt x="37451" y="91467"/>
                      <a:pt x="36433" y="92485"/>
                    </a:cubicBezTo>
                    <a:cubicBezTo>
                      <a:pt x="26239" y="99617"/>
                      <a:pt x="26239" y="99617"/>
                      <a:pt x="26239" y="99617"/>
                    </a:cubicBezTo>
                    <a:cubicBezTo>
                      <a:pt x="24201" y="97580"/>
                      <a:pt x="22163" y="95542"/>
                      <a:pt x="20126" y="93504"/>
                    </a:cubicBezTo>
                    <a:cubicBezTo>
                      <a:pt x="28276" y="84329"/>
                      <a:pt x="28276" y="84329"/>
                      <a:pt x="28276" y="84329"/>
                    </a:cubicBezTo>
                    <a:cubicBezTo>
                      <a:pt x="29295" y="82291"/>
                      <a:pt x="29295" y="81273"/>
                      <a:pt x="28276" y="79235"/>
                    </a:cubicBezTo>
                    <a:cubicBezTo>
                      <a:pt x="26239" y="76178"/>
                      <a:pt x="24201" y="72103"/>
                      <a:pt x="23182" y="69041"/>
                    </a:cubicBezTo>
                    <a:cubicBezTo>
                      <a:pt x="23182" y="67003"/>
                      <a:pt x="22163" y="65984"/>
                      <a:pt x="20126" y="65984"/>
                    </a:cubicBezTo>
                    <a:cubicBezTo>
                      <a:pt x="7894" y="63947"/>
                      <a:pt x="7894" y="63947"/>
                      <a:pt x="7894" y="63947"/>
                    </a:cubicBezTo>
                    <a:cubicBezTo>
                      <a:pt x="7894" y="60890"/>
                      <a:pt x="7894" y="58853"/>
                      <a:pt x="7894" y="55796"/>
                    </a:cubicBezTo>
                    <a:cubicBezTo>
                      <a:pt x="20126" y="53758"/>
                      <a:pt x="20126" y="53758"/>
                      <a:pt x="20126" y="53758"/>
                    </a:cubicBezTo>
                    <a:cubicBezTo>
                      <a:pt x="22163" y="53758"/>
                      <a:pt x="23182" y="52740"/>
                      <a:pt x="23182" y="50702"/>
                    </a:cubicBezTo>
                    <a:cubicBezTo>
                      <a:pt x="24201" y="47640"/>
                      <a:pt x="26239" y="43564"/>
                      <a:pt x="28276" y="40508"/>
                    </a:cubicBezTo>
                    <a:cubicBezTo>
                      <a:pt x="29295" y="38470"/>
                      <a:pt x="29295" y="37451"/>
                      <a:pt x="28276" y="35414"/>
                    </a:cubicBezTo>
                    <a:cubicBezTo>
                      <a:pt x="20126" y="26239"/>
                      <a:pt x="20126" y="26239"/>
                      <a:pt x="20126" y="26239"/>
                    </a:cubicBezTo>
                    <a:cubicBezTo>
                      <a:pt x="22163" y="24201"/>
                      <a:pt x="24201" y="22163"/>
                      <a:pt x="26239" y="20126"/>
                    </a:cubicBezTo>
                    <a:cubicBezTo>
                      <a:pt x="36433" y="27258"/>
                      <a:pt x="36433" y="27258"/>
                      <a:pt x="36433" y="27258"/>
                    </a:cubicBezTo>
                    <a:cubicBezTo>
                      <a:pt x="37451" y="28276"/>
                      <a:pt x="39489" y="28276"/>
                      <a:pt x="40508" y="27258"/>
                    </a:cubicBezTo>
                    <a:cubicBezTo>
                      <a:pt x="43564" y="25220"/>
                      <a:pt x="47640" y="24201"/>
                      <a:pt x="51721" y="23182"/>
                    </a:cubicBezTo>
                    <a:cubicBezTo>
                      <a:pt x="52740" y="23182"/>
                      <a:pt x="53758" y="21145"/>
                      <a:pt x="54777" y="20126"/>
                    </a:cubicBezTo>
                    <a:cubicBezTo>
                      <a:pt x="55796" y="7894"/>
                      <a:pt x="55796" y="7894"/>
                      <a:pt x="55796" y="7894"/>
                    </a:cubicBezTo>
                    <a:cubicBezTo>
                      <a:pt x="58853" y="7894"/>
                      <a:pt x="61909" y="7894"/>
                      <a:pt x="64966" y="7894"/>
                    </a:cubicBezTo>
                    <a:cubicBezTo>
                      <a:pt x="65984" y="20126"/>
                      <a:pt x="65984" y="20126"/>
                      <a:pt x="65984" y="20126"/>
                    </a:cubicBezTo>
                    <a:cubicBezTo>
                      <a:pt x="65984" y="21145"/>
                      <a:pt x="68022" y="23182"/>
                      <a:pt x="69041" y="23182"/>
                    </a:cubicBezTo>
                    <a:cubicBezTo>
                      <a:pt x="73122" y="24201"/>
                      <a:pt x="76178" y="25220"/>
                      <a:pt x="80254" y="27258"/>
                    </a:cubicBezTo>
                    <a:cubicBezTo>
                      <a:pt x="81273" y="28276"/>
                      <a:pt x="83310" y="28276"/>
                      <a:pt x="84329" y="27258"/>
                    </a:cubicBezTo>
                    <a:cubicBezTo>
                      <a:pt x="94523" y="20126"/>
                      <a:pt x="94523" y="20126"/>
                      <a:pt x="94523" y="20126"/>
                    </a:cubicBezTo>
                    <a:cubicBezTo>
                      <a:pt x="96561" y="22163"/>
                      <a:pt x="98598" y="24201"/>
                      <a:pt x="100636" y="26239"/>
                    </a:cubicBezTo>
                    <a:cubicBezTo>
                      <a:pt x="92485" y="35414"/>
                      <a:pt x="92485" y="35414"/>
                      <a:pt x="92485" y="35414"/>
                    </a:cubicBezTo>
                    <a:cubicBezTo>
                      <a:pt x="91467" y="37451"/>
                      <a:pt x="91467" y="38470"/>
                      <a:pt x="92485" y="40508"/>
                    </a:cubicBezTo>
                    <a:cubicBezTo>
                      <a:pt x="94523" y="43564"/>
                      <a:pt x="95542" y="47640"/>
                      <a:pt x="96561" y="50702"/>
                    </a:cubicBezTo>
                    <a:cubicBezTo>
                      <a:pt x="97580" y="52740"/>
                      <a:pt x="98598" y="53758"/>
                      <a:pt x="100636" y="53758"/>
                    </a:cubicBezTo>
                    <a:cubicBezTo>
                      <a:pt x="112868" y="55796"/>
                      <a:pt x="112868" y="55796"/>
                      <a:pt x="112868" y="55796"/>
                    </a:cubicBezTo>
                    <a:cubicBezTo>
                      <a:pt x="112868" y="58853"/>
                      <a:pt x="112868" y="60890"/>
                      <a:pt x="112868" y="639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43" name="Shape 8743"/>
              <p:cNvSpPr/>
              <p:nvPr/>
            </p:nvSpPr>
            <p:spPr>
              <a:xfrm>
                <a:off x="711268250" y="151625300"/>
                <a:ext cx="204096931" cy="20623846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994" y="4910"/>
                    </a:moveTo>
                    <a:cubicBezTo>
                      <a:pt x="51276" y="-9038"/>
                      <a:pt x="16033" y="8399"/>
                      <a:pt x="5463" y="36298"/>
                    </a:cubicBezTo>
                    <a:cubicBezTo>
                      <a:pt x="-8632" y="67685"/>
                      <a:pt x="5463" y="102561"/>
                      <a:pt x="37180" y="113022"/>
                    </a:cubicBezTo>
                    <a:cubicBezTo>
                      <a:pt x="44231" y="116511"/>
                      <a:pt x="51276" y="120000"/>
                      <a:pt x="58327" y="120000"/>
                    </a:cubicBezTo>
                    <a:cubicBezTo>
                      <a:pt x="82994" y="120000"/>
                      <a:pt x="104141" y="102561"/>
                      <a:pt x="114711" y="81634"/>
                    </a:cubicBezTo>
                    <a:cubicBezTo>
                      <a:pt x="121762" y="67685"/>
                      <a:pt x="121762" y="50247"/>
                      <a:pt x="114711" y="36298"/>
                    </a:cubicBezTo>
                    <a:cubicBezTo>
                      <a:pt x="107666" y="22348"/>
                      <a:pt x="97096" y="11888"/>
                      <a:pt x="82994" y="4910"/>
                    </a:cubicBezTo>
                    <a:close/>
                    <a:moveTo>
                      <a:pt x="90045" y="71174"/>
                    </a:moveTo>
                    <a:cubicBezTo>
                      <a:pt x="82994" y="88612"/>
                      <a:pt x="61853" y="95590"/>
                      <a:pt x="47757" y="88612"/>
                    </a:cubicBezTo>
                    <a:cubicBezTo>
                      <a:pt x="30135" y="81634"/>
                      <a:pt x="19559" y="64196"/>
                      <a:pt x="26610" y="46764"/>
                    </a:cubicBezTo>
                    <a:cubicBezTo>
                      <a:pt x="33655" y="32809"/>
                      <a:pt x="44231" y="25837"/>
                      <a:pt x="58327" y="25837"/>
                    </a:cubicBezTo>
                    <a:cubicBezTo>
                      <a:pt x="61853" y="25837"/>
                      <a:pt x="68898" y="25837"/>
                      <a:pt x="72423" y="29326"/>
                    </a:cubicBezTo>
                    <a:cubicBezTo>
                      <a:pt x="79474" y="32809"/>
                      <a:pt x="86519" y="39786"/>
                      <a:pt x="90045" y="46764"/>
                    </a:cubicBezTo>
                    <a:cubicBezTo>
                      <a:pt x="93570" y="53736"/>
                      <a:pt x="93570" y="64196"/>
                      <a:pt x="90045" y="71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44" name="Shape 8744"/>
              <p:cNvSpPr/>
              <p:nvPr/>
            </p:nvSpPr>
            <p:spPr>
              <a:xfrm>
                <a:off x="560498600" y="0"/>
                <a:ext cx="503062866" cy="5065537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991" y="69177"/>
                    </a:moveTo>
                    <a:cubicBezTo>
                      <a:pt x="106618" y="63527"/>
                      <a:pt x="106618" y="63527"/>
                      <a:pt x="106618" y="63527"/>
                    </a:cubicBezTo>
                    <a:cubicBezTo>
                      <a:pt x="106618" y="60705"/>
                      <a:pt x="106618" y="59294"/>
                      <a:pt x="106618" y="56472"/>
                    </a:cubicBezTo>
                    <a:cubicBezTo>
                      <a:pt x="117991" y="50822"/>
                      <a:pt x="117991" y="50822"/>
                      <a:pt x="117991" y="50822"/>
                    </a:cubicBezTo>
                    <a:cubicBezTo>
                      <a:pt x="119412" y="49411"/>
                      <a:pt x="120833" y="46588"/>
                      <a:pt x="119412" y="43766"/>
                    </a:cubicBezTo>
                    <a:cubicBezTo>
                      <a:pt x="117991" y="39527"/>
                      <a:pt x="116570" y="33883"/>
                      <a:pt x="113723" y="28233"/>
                    </a:cubicBezTo>
                    <a:cubicBezTo>
                      <a:pt x="112302" y="26822"/>
                      <a:pt x="109460" y="25411"/>
                      <a:pt x="106618" y="26822"/>
                    </a:cubicBezTo>
                    <a:cubicBezTo>
                      <a:pt x="95245" y="29644"/>
                      <a:pt x="95245" y="29644"/>
                      <a:pt x="95245" y="29644"/>
                    </a:cubicBezTo>
                    <a:cubicBezTo>
                      <a:pt x="93824" y="28233"/>
                      <a:pt x="92404" y="25411"/>
                      <a:pt x="90983" y="24000"/>
                    </a:cubicBezTo>
                    <a:cubicBezTo>
                      <a:pt x="93824" y="12705"/>
                      <a:pt x="93824" y="12705"/>
                      <a:pt x="93824" y="12705"/>
                    </a:cubicBezTo>
                    <a:cubicBezTo>
                      <a:pt x="93824" y="11294"/>
                      <a:pt x="93824" y="8472"/>
                      <a:pt x="90983" y="7061"/>
                    </a:cubicBezTo>
                    <a:cubicBezTo>
                      <a:pt x="86714" y="4233"/>
                      <a:pt x="81031" y="1411"/>
                      <a:pt x="75341" y="0"/>
                    </a:cubicBezTo>
                    <a:cubicBezTo>
                      <a:pt x="72500" y="0"/>
                      <a:pt x="71079" y="1411"/>
                      <a:pt x="69658" y="2822"/>
                    </a:cubicBezTo>
                    <a:cubicBezTo>
                      <a:pt x="63969" y="12705"/>
                      <a:pt x="63969" y="12705"/>
                      <a:pt x="63969" y="12705"/>
                    </a:cubicBezTo>
                    <a:cubicBezTo>
                      <a:pt x="61127" y="12705"/>
                      <a:pt x="58285" y="12705"/>
                      <a:pt x="56864" y="14116"/>
                    </a:cubicBezTo>
                    <a:cubicBezTo>
                      <a:pt x="49754" y="2822"/>
                      <a:pt x="49754" y="2822"/>
                      <a:pt x="49754" y="2822"/>
                    </a:cubicBezTo>
                    <a:cubicBezTo>
                      <a:pt x="49754" y="1411"/>
                      <a:pt x="46912" y="0"/>
                      <a:pt x="44070" y="1411"/>
                    </a:cubicBezTo>
                    <a:cubicBezTo>
                      <a:pt x="38381" y="2822"/>
                      <a:pt x="34118" y="4233"/>
                      <a:pt x="28429" y="7061"/>
                    </a:cubicBezTo>
                    <a:cubicBezTo>
                      <a:pt x="27008" y="8472"/>
                      <a:pt x="25587" y="11294"/>
                      <a:pt x="25587" y="12705"/>
                    </a:cubicBezTo>
                    <a:cubicBezTo>
                      <a:pt x="29850" y="24000"/>
                      <a:pt x="29850" y="24000"/>
                      <a:pt x="29850" y="24000"/>
                    </a:cubicBezTo>
                    <a:cubicBezTo>
                      <a:pt x="27008" y="26822"/>
                      <a:pt x="25587" y="28233"/>
                      <a:pt x="24166" y="29644"/>
                    </a:cubicBezTo>
                    <a:cubicBezTo>
                      <a:pt x="12793" y="26822"/>
                      <a:pt x="12793" y="26822"/>
                      <a:pt x="12793" y="26822"/>
                    </a:cubicBezTo>
                    <a:cubicBezTo>
                      <a:pt x="9951" y="26822"/>
                      <a:pt x="8531" y="26822"/>
                      <a:pt x="7110" y="29644"/>
                    </a:cubicBezTo>
                    <a:cubicBezTo>
                      <a:pt x="4262" y="33883"/>
                      <a:pt x="1420" y="39527"/>
                      <a:pt x="0" y="45177"/>
                    </a:cubicBezTo>
                    <a:cubicBezTo>
                      <a:pt x="0" y="46588"/>
                      <a:pt x="0" y="49411"/>
                      <a:pt x="2841" y="50822"/>
                    </a:cubicBezTo>
                    <a:cubicBezTo>
                      <a:pt x="12793" y="56472"/>
                      <a:pt x="12793" y="56472"/>
                      <a:pt x="12793" y="56472"/>
                    </a:cubicBezTo>
                    <a:cubicBezTo>
                      <a:pt x="12793" y="59294"/>
                      <a:pt x="12793" y="62116"/>
                      <a:pt x="12793" y="63527"/>
                    </a:cubicBezTo>
                    <a:cubicBezTo>
                      <a:pt x="2841" y="69177"/>
                      <a:pt x="2841" y="69177"/>
                      <a:pt x="2841" y="69177"/>
                    </a:cubicBezTo>
                    <a:cubicBezTo>
                      <a:pt x="1420" y="70588"/>
                      <a:pt x="0" y="73411"/>
                      <a:pt x="0" y="76233"/>
                    </a:cubicBezTo>
                    <a:cubicBezTo>
                      <a:pt x="1420" y="80472"/>
                      <a:pt x="4262" y="86116"/>
                      <a:pt x="7110" y="91766"/>
                    </a:cubicBezTo>
                    <a:cubicBezTo>
                      <a:pt x="8531" y="93177"/>
                      <a:pt x="9951" y="94588"/>
                      <a:pt x="12793" y="93177"/>
                    </a:cubicBezTo>
                    <a:cubicBezTo>
                      <a:pt x="24166" y="90355"/>
                      <a:pt x="24166" y="90355"/>
                      <a:pt x="24166" y="90355"/>
                    </a:cubicBezTo>
                    <a:cubicBezTo>
                      <a:pt x="25587" y="91766"/>
                      <a:pt x="28429" y="94588"/>
                      <a:pt x="29850" y="96000"/>
                    </a:cubicBezTo>
                    <a:cubicBezTo>
                      <a:pt x="27008" y="107294"/>
                      <a:pt x="27008" y="107294"/>
                      <a:pt x="27008" y="107294"/>
                    </a:cubicBezTo>
                    <a:cubicBezTo>
                      <a:pt x="25587" y="110116"/>
                      <a:pt x="27008" y="111527"/>
                      <a:pt x="28429" y="112938"/>
                    </a:cubicBezTo>
                    <a:cubicBezTo>
                      <a:pt x="34118" y="115766"/>
                      <a:pt x="39802" y="118588"/>
                      <a:pt x="45491" y="120000"/>
                    </a:cubicBezTo>
                    <a:cubicBezTo>
                      <a:pt x="45491" y="120000"/>
                      <a:pt x="45491" y="120000"/>
                      <a:pt x="45491" y="120000"/>
                    </a:cubicBezTo>
                    <a:cubicBezTo>
                      <a:pt x="48333" y="120000"/>
                      <a:pt x="49754" y="118588"/>
                      <a:pt x="51175" y="117177"/>
                    </a:cubicBezTo>
                    <a:cubicBezTo>
                      <a:pt x="56864" y="107294"/>
                      <a:pt x="56864" y="107294"/>
                      <a:pt x="56864" y="107294"/>
                    </a:cubicBezTo>
                    <a:cubicBezTo>
                      <a:pt x="59706" y="107294"/>
                      <a:pt x="61127" y="107294"/>
                      <a:pt x="63969" y="107294"/>
                    </a:cubicBezTo>
                    <a:cubicBezTo>
                      <a:pt x="69658" y="117177"/>
                      <a:pt x="69658" y="117177"/>
                      <a:pt x="69658" y="117177"/>
                    </a:cubicBezTo>
                    <a:cubicBezTo>
                      <a:pt x="71079" y="118588"/>
                      <a:pt x="73921" y="120000"/>
                      <a:pt x="75341" y="120000"/>
                    </a:cubicBezTo>
                    <a:cubicBezTo>
                      <a:pt x="81031" y="118588"/>
                      <a:pt x="86714" y="115766"/>
                      <a:pt x="90983" y="112938"/>
                    </a:cubicBezTo>
                    <a:cubicBezTo>
                      <a:pt x="93824" y="111527"/>
                      <a:pt x="95245" y="108705"/>
                      <a:pt x="93824" y="107294"/>
                    </a:cubicBezTo>
                    <a:cubicBezTo>
                      <a:pt x="90983" y="96000"/>
                      <a:pt x="90983" y="96000"/>
                      <a:pt x="90983" y="96000"/>
                    </a:cubicBezTo>
                    <a:cubicBezTo>
                      <a:pt x="92404" y="93177"/>
                      <a:pt x="93824" y="91766"/>
                      <a:pt x="96666" y="90355"/>
                    </a:cubicBezTo>
                    <a:cubicBezTo>
                      <a:pt x="108039" y="93177"/>
                      <a:pt x="108039" y="93177"/>
                      <a:pt x="108039" y="93177"/>
                    </a:cubicBezTo>
                    <a:cubicBezTo>
                      <a:pt x="109460" y="94588"/>
                      <a:pt x="112302" y="93177"/>
                      <a:pt x="113723" y="90355"/>
                    </a:cubicBezTo>
                    <a:cubicBezTo>
                      <a:pt x="116570" y="86116"/>
                      <a:pt x="117991" y="80472"/>
                      <a:pt x="119412" y="74822"/>
                    </a:cubicBezTo>
                    <a:cubicBezTo>
                      <a:pt x="120833" y="73411"/>
                      <a:pt x="119412" y="70588"/>
                      <a:pt x="117991" y="69177"/>
                    </a:cubicBezTo>
                    <a:close/>
                    <a:moveTo>
                      <a:pt x="106618" y="81883"/>
                    </a:moveTo>
                    <a:cubicBezTo>
                      <a:pt x="95245" y="79061"/>
                      <a:pt x="95245" y="79061"/>
                      <a:pt x="95245" y="79061"/>
                    </a:cubicBezTo>
                    <a:cubicBezTo>
                      <a:pt x="93824" y="79061"/>
                      <a:pt x="90983" y="79061"/>
                      <a:pt x="89556" y="81883"/>
                    </a:cubicBezTo>
                    <a:cubicBezTo>
                      <a:pt x="88135" y="84705"/>
                      <a:pt x="85293" y="87527"/>
                      <a:pt x="81031" y="88938"/>
                    </a:cubicBezTo>
                    <a:cubicBezTo>
                      <a:pt x="79610" y="90355"/>
                      <a:pt x="79610" y="93177"/>
                      <a:pt x="79610" y="94588"/>
                    </a:cubicBezTo>
                    <a:cubicBezTo>
                      <a:pt x="82452" y="105883"/>
                      <a:pt x="82452" y="105883"/>
                      <a:pt x="82452" y="105883"/>
                    </a:cubicBezTo>
                    <a:cubicBezTo>
                      <a:pt x="81031" y="105883"/>
                      <a:pt x="79610" y="107294"/>
                      <a:pt x="76762" y="107294"/>
                    </a:cubicBezTo>
                    <a:cubicBezTo>
                      <a:pt x="71079" y="98822"/>
                      <a:pt x="71079" y="98822"/>
                      <a:pt x="71079" y="98822"/>
                    </a:cubicBezTo>
                    <a:cubicBezTo>
                      <a:pt x="69658" y="96000"/>
                      <a:pt x="68237" y="96000"/>
                      <a:pt x="65389" y="96000"/>
                    </a:cubicBezTo>
                    <a:cubicBezTo>
                      <a:pt x="62548" y="96000"/>
                      <a:pt x="58285" y="96000"/>
                      <a:pt x="54017" y="96000"/>
                    </a:cubicBezTo>
                    <a:cubicBezTo>
                      <a:pt x="52596" y="96000"/>
                      <a:pt x="49754" y="96000"/>
                      <a:pt x="49754" y="98822"/>
                    </a:cubicBezTo>
                    <a:cubicBezTo>
                      <a:pt x="44070" y="108705"/>
                      <a:pt x="44070" y="108705"/>
                      <a:pt x="44070" y="108705"/>
                    </a:cubicBezTo>
                    <a:cubicBezTo>
                      <a:pt x="41223" y="107294"/>
                      <a:pt x="39802" y="107294"/>
                      <a:pt x="38381" y="105883"/>
                    </a:cubicBezTo>
                    <a:cubicBezTo>
                      <a:pt x="41223" y="94588"/>
                      <a:pt x="41223" y="94588"/>
                      <a:pt x="41223" y="94588"/>
                    </a:cubicBezTo>
                    <a:cubicBezTo>
                      <a:pt x="41223" y="93177"/>
                      <a:pt x="41223" y="90355"/>
                      <a:pt x="38381" y="88938"/>
                    </a:cubicBezTo>
                    <a:cubicBezTo>
                      <a:pt x="35539" y="87527"/>
                      <a:pt x="32697" y="84705"/>
                      <a:pt x="31276" y="81883"/>
                    </a:cubicBezTo>
                    <a:cubicBezTo>
                      <a:pt x="29850" y="79061"/>
                      <a:pt x="27008" y="79061"/>
                      <a:pt x="25587" y="79061"/>
                    </a:cubicBezTo>
                    <a:cubicBezTo>
                      <a:pt x="14214" y="81883"/>
                      <a:pt x="14214" y="81883"/>
                      <a:pt x="14214" y="81883"/>
                    </a:cubicBezTo>
                    <a:cubicBezTo>
                      <a:pt x="12793" y="80472"/>
                      <a:pt x="12793" y="79061"/>
                      <a:pt x="11372" y="76233"/>
                    </a:cubicBezTo>
                    <a:cubicBezTo>
                      <a:pt x="21324" y="70588"/>
                      <a:pt x="21324" y="70588"/>
                      <a:pt x="21324" y="70588"/>
                    </a:cubicBezTo>
                    <a:cubicBezTo>
                      <a:pt x="22745" y="70588"/>
                      <a:pt x="24166" y="67766"/>
                      <a:pt x="24166" y="66355"/>
                    </a:cubicBezTo>
                    <a:cubicBezTo>
                      <a:pt x="24166" y="62116"/>
                      <a:pt x="24166" y="57883"/>
                      <a:pt x="24166" y="55061"/>
                    </a:cubicBezTo>
                    <a:cubicBezTo>
                      <a:pt x="24166" y="52233"/>
                      <a:pt x="22745" y="50822"/>
                      <a:pt x="21324" y="49411"/>
                    </a:cubicBezTo>
                    <a:cubicBezTo>
                      <a:pt x="11372" y="43766"/>
                      <a:pt x="11372" y="43766"/>
                      <a:pt x="11372" y="43766"/>
                    </a:cubicBezTo>
                    <a:cubicBezTo>
                      <a:pt x="12793" y="42355"/>
                      <a:pt x="12793" y="39527"/>
                      <a:pt x="14214" y="38116"/>
                    </a:cubicBezTo>
                    <a:cubicBezTo>
                      <a:pt x="24166" y="40938"/>
                      <a:pt x="24166" y="40938"/>
                      <a:pt x="24166" y="40938"/>
                    </a:cubicBezTo>
                    <a:cubicBezTo>
                      <a:pt x="27008" y="40938"/>
                      <a:pt x="29850" y="40938"/>
                      <a:pt x="29850" y="39527"/>
                    </a:cubicBezTo>
                    <a:cubicBezTo>
                      <a:pt x="32697" y="35294"/>
                      <a:pt x="35539" y="32472"/>
                      <a:pt x="38381" y="31061"/>
                    </a:cubicBezTo>
                    <a:cubicBezTo>
                      <a:pt x="39802" y="29644"/>
                      <a:pt x="41223" y="26822"/>
                      <a:pt x="39802" y="25411"/>
                    </a:cubicBezTo>
                    <a:cubicBezTo>
                      <a:pt x="36960" y="14116"/>
                      <a:pt x="36960" y="14116"/>
                      <a:pt x="36960" y="14116"/>
                    </a:cubicBezTo>
                    <a:cubicBezTo>
                      <a:pt x="39802" y="14116"/>
                      <a:pt x="41223" y="12705"/>
                      <a:pt x="42649" y="12705"/>
                    </a:cubicBezTo>
                    <a:cubicBezTo>
                      <a:pt x="48333" y="21177"/>
                      <a:pt x="48333" y="21177"/>
                      <a:pt x="48333" y="21177"/>
                    </a:cubicBezTo>
                    <a:cubicBezTo>
                      <a:pt x="49754" y="24000"/>
                      <a:pt x="52596" y="24000"/>
                      <a:pt x="54017" y="24000"/>
                    </a:cubicBezTo>
                    <a:cubicBezTo>
                      <a:pt x="58285" y="24000"/>
                      <a:pt x="61127" y="24000"/>
                      <a:pt x="65389" y="24000"/>
                    </a:cubicBezTo>
                    <a:cubicBezTo>
                      <a:pt x="68237" y="24000"/>
                      <a:pt x="69658" y="24000"/>
                      <a:pt x="71079" y="21177"/>
                    </a:cubicBezTo>
                    <a:cubicBezTo>
                      <a:pt x="76762" y="12705"/>
                      <a:pt x="76762" y="12705"/>
                      <a:pt x="76762" y="12705"/>
                    </a:cubicBezTo>
                    <a:cubicBezTo>
                      <a:pt x="78183" y="12705"/>
                      <a:pt x="81031" y="14116"/>
                      <a:pt x="82452" y="14116"/>
                    </a:cubicBezTo>
                    <a:cubicBezTo>
                      <a:pt x="79610" y="25411"/>
                      <a:pt x="79610" y="25411"/>
                      <a:pt x="79610" y="25411"/>
                    </a:cubicBezTo>
                    <a:cubicBezTo>
                      <a:pt x="78183" y="26822"/>
                      <a:pt x="79610" y="29644"/>
                      <a:pt x="81031" y="31061"/>
                    </a:cubicBezTo>
                    <a:cubicBezTo>
                      <a:pt x="83873" y="32472"/>
                      <a:pt x="86714" y="35294"/>
                      <a:pt x="89556" y="38116"/>
                    </a:cubicBezTo>
                    <a:cubicBezTo>
                      <a:pt x="90983" y="40938"/>
                      <a:pt x="92404" y="40938"/>
                      <a:pt x="95245" y="40938"/>
                    </a:cubicBezTo>
                    <a:cubicBezTo>
                      <a:pt x="106618" y="38116"/>
                      <a:pt x="106618" y="38116"/>
                      <a:pt x="106618" y="38116"/>
                    </a:cubicBezTo>
                    <a:cubicBezTo>
                      <a:pt x="106618" y="39527"/>
                      <a:pt x="108039" y="40938"/>
                      <a:pt x="108039" y="43766"/>
                    </a:cubicBezTo>
                    <a:cubicBezTo>
                      <a:pt x="98087" y="49411"/>
                      <a:pt x="98087" y="49411"/>
                      <a:pt x="98087" y="49411"/>
                    </a:cubicBezTo>
                    <a:cubicBezTo>
                      <a:pt x="96666" y="49411"/>
                      <a:pt x="95245" y="52233"/>
                      <a:pt x="96666" y="53644"/>
                    </a:cubicBezTo>
                    <a:cubicBezTo>
                      <a:pt x="96666" y="57883"/>
                      <a:pt x="96666" y="62116"/>
                      <a:pt x="96666" y="64938"/>
                    </a:cubicBezTo>
                    <a:cubicBezTo>
                      <a:pt x="95245" y="67766"/>
                      <a:pt x="96666" y="69177"/>
                      <a:pt x="98087" y="70588"/>
                    </a:cubicBezTo>
                    <a:cubicBezTo>
                      <a:pt x="108039" y="76233"/>
                      <a:pt x="108039" y="76233"/>
                      <a:pt x="108039" y="76233"/>
                    </a:cubicBezTo>
                    <a:cubicBezTo>
                      <a:pt x="108039" y="79061"/>
                      <a:pt x="106618" y="80472"/>
                      <a:pt x="106618" y="818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45" name="Shape 8745"/>
            <p:cNvSpPr txBox="1"/>
            <p:nvPr/>
          </p:nvSpPr>
          <p:spPr>
            <a:xfrm>
              <a:off x="0" y="528981152"/>
              <a:ext cx="1635000060" cy="1371337432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 algn="r"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Manufacturing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46" name="Shape 8746"/>
          <p:cNvGrpSpPr/>
          <p:nvPr/>
        </p:nvGrpSpPr>
        <p:grpSpPr>
          <a:xfrm>
            <a:off x="294679" y="5450739"/>
            <a:ext cx="2886670" cy="641747"/>
            <a:chOff x="0" y="0"/>
            <a:chExt cx="2147483646" cy="2147483646"/>
          </a:xfrm>
        </p:grpSpPr>
        <p:sp>
          <p:nvSpPr>
            <p:cNvPr id="8747" name="Shape 8747"/>
            <p:cNvSpPr/>
            <p:nvPr/>
          </p:nvSpPr>
          <p:spPr>
            <a:xfrm>
              <a:off x="1670047979" y="0"/>
              <a:ext cx="477435667" cy="2147483646"/>
            </a:xfrm>
            <a:prstGeom prst="ellipse">
              <a:avLst/>
            </a:prstGeom>
            <a:solidFill>
              <a:srgbClr val="42456C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48" name="Shape 8748"/>
            <p:cNvSpPr/>
            <p:nvPr/>
          </p:nvSpPr>
          <p:spPr>
            <a:xfrm>
              <a:off x="1831597943" y="663401321"/>
              <a:ext cx="156328245" cy="820679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5172"/>
                  </a:moveTo>
                  <a:cubicBezTo>
                    <a:pt x="120000" y="15172"/>
                    <a:pt x="120000" y="15172"/>
                    <a:pt x="120000" y="15172"/>
                  </a:cubicBezTo>
                  <a:cubicBezTo>
                    <a:pt x="120000" y="14483"/>
                    <a:pt x="120000" y="14483"/>
                    <a:pt x="120000" y="13794"/>
                  </a:cubicBezTo>
                  <a:cubicBezTo>
                    <a:pt x="117583" y="3450"/>
                    <a:pt x="95838" y="0"/>
                    <a:pt x="76511" y="0"/>
                  </a:cubicBezTo>
                  <a:cubicBezTo>
                    <a:pt x="57988" y="0"/>
                    <a:pt x="36238" y="3450"/>
                    <a:pt x="33827" y="13794"/>
                  </a:cubicBezTo>
                  <a:cubicBezTo>
                    <a:pt x="33827" y="13794"/>
                    <a:pt x="33827" y="14483"/>
                    <a:pt x="33827" y="14483"/>
                  </a:cubicBezTo>
                  <a:cubicBezTo>
                    <a:pt x="33827" y="14483"/>
                    <a:pt x="33827" y="15172"/>
                    <a:pt x="33827" y="15172"/>
                  </a:cubicBezTo>
                  <a:cubicBezTo>
                    <a:pt x="33827" y="15172"/>
                    <a:pt x="33827" y="15172"/>
                    <a:pt x="33827" y="15172"/>
                  </a:cubicBezTo>
                  <a:cubicBezTo>
                    <a:pt x="33827" y="15172"/>
                    <a:pt x="33827" y="15172"/>
                    <a:pt x="33827" y="15172"/>
                  </a:cubicBezTo>
                  <a:cubicBezTo>
                    <a:pt x="33827" y="15172"/>
                    <a:pt x="33827" y="15861"/>
                    <a:pt x="33827" y="15861"/>
                  </a:cubicBezTo>
                  <a:cubicBezTo>
                    <a:pt x="33827" y="16550"/>
                    <a:pt x="33827" y="16550"/>
                    <a:pt x="33827" y="16550"/>
                  </a:cubicBezTo>
                  <a:cubicBezTo>
                    <a:pt x="16911" y="17933"/>
                    <a:pt x="0" y="22066"/>
                    <a:pt x="0" y="31722"/>
                  </a:cubicBezTo>
                  <a:cubicBezTo>
                    <a:pt x="0" y="31722"/>
                    <a:pt x="0" y="31722"/>
                    <a:pt x="0" y="31722"/>
                  </a:cubicBezTo>
                  <a:cubicBezTo>
                    <a:pt x="0" y="104827"/>
                    <a:pt x="0" y="104827"/>
                    <a:pt x="0" y="104827"/>
                  </a:cubicBezTo>
                  <a:cubicBezTo>
                    <a:pt x="0" y="105516"/>
                    <a:pt x="0" y="106205"/>
                    <a:pt x="0" y="106894"/>
                  </a:cubicBezTo>
                  <a:cubicBezTo>
                    <a:pt x="3222" y="116550"/>
                    <a:pt x="24966" y="120000"/>
                    <a:pt x="42683" y="120000"/>
                  </a:cubicBezTo>
                  <a:cubicBezTo>
                    <a:pt x="60400" y="120000"/>
                    <a:pt x="82955" y="116550"/>
                    <a:pt x="85366" y="106894"/>
                  </a:cubicBezTo>
                  <a:cubicBezTo>
                    <a:pt x="85366" y="106205"/>
                    <a:pt x="85366" y="105516"/>
                    <a:pt x="85366" y="104827"/>
                  </a:cubicBezTo>
                  <a:cubicBezTo>
                    <a:pt x="85366" y="103450"/>
                    <a:pt x="85366" y="103450"/>
                    <a:pt x="85366" y="103450"/>
                  </a:cubicBezTo>
                  <a:cubicBezTo>
                    <a:pt x="95838" y="102761"/>
                    <a:pt x="116777" y="100688"/>
                    <a:pt x="119194" y="90344"/>
                  </a:cubicBezTo>
                  <a:cubicBezTo>
                    <a:pt x="120000" y="89655"/>
                    <a:pt x="120000" y="88966"/>
                    <a:pt x="120000" y="88277"/>
                  </a:cubicBezTo>
                  <a:cubicBezTo>
                    <a:pt x="120000" y="15172"/>
                    <a:pt x="120000" y="15172"/>
                    <a:pt x="120000" y="15172"/>
                  </a:cubicBezTo>
                  <a:cubicBezTo>
                    <a:pt x="120000" y="15172"/>
                    <a:pt x="120000" y="15172"/>
                    <a:pt x="120000" y="15172"/>
                  </a:cubicBezTo>
                  <a:close/>
                  <a:moveTo>
                    <a:pt x="42683" y="44827"/>
                  </a:moveTo>
                  <a:cubicBezTo>
                    <a:pt x="59600" y="44827"/>
                    <a:pt x="72483" y="41377"/>
                    <a:pt x="79733" y="37238"/>
                  </a:cubicBezTo>
                  <a:cubicBezTo>
                    <a:pt x="79733" y="55172"/>
                    <a:pt x="79733" y="55172"/>
                    <a:pt x="79733" y="55172"/>
                  </a:cubicBezTo>
                  <a:cubicBezTo>
                    <a:pt x="78122" y="57238"/>
                    <a:pt x="66844" y="64138"/>
                    <a:pt x="42683" y="64138"/>
                  </a:cubicBezTo>
                  <a:cubicBezTo>
                    <a:pt x="18522" y="64138"/>
                    <a:pt x="7250" y="57933"/>
                    <a:pt x="5638" y="55172"/>
                  </a:cubicBezTo>
                  <a:cubicBezTo>
                    <a:pt x="5638" y="37933"/>
                    <a:pt x="5638" y="37933"/>
                    <a:pt x="5638" y="37933"/>
                  </a:cubicBezTo>
                  <a:cubicBezTo>
                    <a:pt x="12883" y="41377"/>
                    <a:pt x="24966" y="44827"/>
                    <a:pt x="42683" y="44827"/>
                  </a:cubicBezTo>
                  <a:close/>
                  <a:moveTo>
                    <a:pt x="113555" y="39311"/>
                  </a:moveTo>
                  <a:cubicBezTo>
                    <a:pt x="112750" y="40688"/>
                    <a:pt x="103894" y="46205"/>
                    <a:pt x="85366" y="47588"/>
                  </a:cubicBezTo>
                  <a:cubicBezTo>
                    <a:pt x="85366" y="31722"/>
                    <a:pt x="85366" y="31722"/>
                    <a:pt x="85366" y="31722"/>
                  </a:cubicBezTo>
                  <a:cubicBezTo>
                    <a:pt x="85366" y="31722"/>
                    <a:pt x="85366" y="31722"/>
                    <a:pt x="85366" y="31722"/>
                  </a:cubicBezTo>
                  <a:cubicBezTo>
                    <a:pt x="85366" y="31722"/>
                    <a:pt x="85366" y="31722"/>
                    <a:pt x="85366" y="31722"/>
                  </a:cubicBezTo>
                  <a:cubicBezTo>
                    <a:pt x="85366" y="31722"/>
                    <a:pt x="85366" y="31722"/>
                    <a:pt x="85366" y="31722"/>
                  </a:cubicBezTo>
                  <a:cubicBezTo>
                    <a:pt x="85366" y="31722"/>
                    <a:pt x="85366" y="31722"/>
                    <a:pt x="85366" y="31722"/>
                  </a:cubicBezTo>
                  <a:cubicBezTo>
                    <a:pt x="86172" y="31033"/>
                    <a:pt x="85366" y="30344"/>
                    <a:pt x="85366" y="30344"/>
                  </a:cubicBezTo>
                  <a:cubicBezTo>
                    <a:pt x="85366" y="29655"/>
                    <a:pt x="85366" y="28277"/>
                    <a:pt x="84561" y="27588"/>
                  </a:cubicBezTo>
                  <a:cubicBezTo>
                    <a:pt x="97450" y="26894"/>
                    <a:pt x="107922" y="24138"/>
                    <a:pt x="113555" y="20688"/>
                  </a:cubicBezTo>
                  <a:lnTo>
                    <a:pt x="113555" y="39311"/>
                  </a:lnTo>
                  <a:close/>
                  <a:moveTo>
                    <a:pt x="5638" y="62066"/>
                  </a:moveTo>
                  <a:cubicBezTo>
                    <a:pt x="12883" y="66205"/>
                    <a:pt x="24966" y="69655"/>
                    <a:pt x="42683" y="69655"/>
                  </a:cubicBezTo>
                  <a:cubicBezTo>
                    <a:pt x="59600" y="69655"/>
                    <a:pt x="72483" y="66205"/>
                    <a:pt x="79733" y="62066"/>
                  </a:cubicBezTo>
                  <a:cubicBezTo>
                    <a:pt x="79733" y="80000"/>
                    <a:pt x="79733" y="80000"/>
                    <a:pt x="79733" y="80000"/>
                  </a:cubicBezTo>
                  <a:cubicBezTo>
                    <a:pt x="78122" y="82066"/>
                    <a:pt x="66038" y="88966"/>
                    <a:pt x="42683" y="88966"/>
                  </a:cubicBezTo>
                  <a:cubicBezTo>
                    <a:pt x="18522" y="88966"/>
                    <a:pt x="7250" y="82066"/>
                    <a:pt x="5638" y="80000"/>
                  </a:cubicBezTo>
                  <a:lnTo>
                    <a:pt x="5638" y="62066"/>
                  </a:lnTo>
                  <a:close/>
                  <a:moveTo>
                    <a:pt x="85366" y="52411"/>
                  </a:moveTo>
                  <a:cubicBezTo>
                    <a:pt x="98255" y="51722"/>
                    <a:pt x="107922" y="48966"/>
                    <a:pt x="113555" y="45516"/>
                  </a:cubicBezTo>
                  <a:cubicBezTo>
                    <a:pt x="113555" y="64138"/>
                    <a:pt x="113555" y="64138"/>
                    <a:pt x="113555" y="64138"/>
                  </a:cubicBezTo>
                  <a:cubicBezTo>
                    <a:pt x="112750" y="65516"/>
                    <a:pt x="103894" y="71033"/>
                    <a:pt x="85366" y="72411"/>
                  </a:cubicBezTo>
                  <a:lnTo>
                    <a:pt x="85366" y="52411"/>
                  </a:lnTo>
                  <a:close/>
                  <a:moveTo>
                    <a:pt x="76511" y="4827"/>
                  </a:moveTo>
                  <a:cubicBezTo>
                    <a:pt x="96644" y="4827"/>
                    <a:pt x="111944" y="8966"/>
                    <a:pt x="113555" y="14483"/>
                  </a:cubicBezTo>
                  <a:cubicBezTo>
                    <a:pt x="111944" y="16550"/>
                    <a:pt x="100672" y="22066"/>
                    <a:pt x="78927" y="22761"/>
                  </a:cubicBezTo>
                  <a:cubicBezTo>
                    <a:pt x="70872" y="17933"/>
                    <a:pt x="56377" y="16550"/>
                    <a:pt x="42683" y="16550"/>
                  </a:cubicBezTo>
                  <a:cubicBezTo>
                    <a:pt x="41877" y="16550"/>
                    <a:pt x="41072" y="16550"/>
                    <a:pt x="40266" y="16550"/>
                  </a:cubicBezTo>
                  <a:cubicBezTo>
                    <a:pt x="40266" y="15861"/>
                    <a:pt x="40266" y="15861"/>
                    <a:pt x="40266" y="15861"/>
                  </a:cubicBezTo>
                  <a:cubicBezTo>
                    <a:pt x="40266" y="15861"/>
                    <a:pt x="40266" y="15861"/>
                    <a:pt x="40266" y="15172"/>
                  </a:cubicBezTo>
                  <a:cubicBezTo>
                    <a:pt x="40266" y="15172"/>
                    <a:pt x="40266" y="15172"/>
                    <a:pt x="40266" y="15172"/>
                  </a:cubicBezTo>
                  <a:cubicBezTo>
                    <a:pt x="40266" y="9655"/>
                    <a:pt x="56377" y="4827"/>
                    <a:pt x="76511" y="4827"/>
                  </a:cubicBezTo>
                  <a:close/>
                  <a:moveTo>
                    <a:pt x="42683" y="21377"/>
                  </a:moveTo>
                  <a:cubicBezTo>
                    <a:pt x="62816" y="21377"/>
                    <a:pt x="78122" y="25516"/>
                    <a:pt x="79733" y="31033"/>
                  </a:cubicBezTo>
                  <a:cubicBezTo>
                    <a:pt x="78122" y="33105"/>
                    <a:pt x="66038" y="39311"/>
                    <a:pt x="42683" y="39311"/>
                  </a:cubicBezTo>
                  <a:cubicBezTo>
                    <a:pt x="19327" y="39311"/>
                    <a:pt x="8055" y="33105"/>
                    <a:pt x="5638" y="31033"/>
                  </a:cubicBezTo>
                  <a:cubicBezTo>
                    <a:pt x="8055" y="25516"/>
                    <a:pt x="23355" y="21377"/>
                    <a:pt x="42683" y="21377"/>
                  </a:cubicBezTo>
                  <a:close/>
                  <a:moveTo>
                    <a:pt x="42683" y="115172"/>
                  </a:moveTo>
                  <a:cubicBezTo>
                    <a:pt x="23355" y="115172"/>
                    <a:pt x="7250" y="111033"/>
                    <a:pt x="5638" y="104827"/>
                  </a:cubicBezTo>
                  <a:cubicBezTo>
                    <a:pt x="5638" y="86894"/>
                    <a:pt x="5638" y="86894"/>
                    <a:pt x="5638" y="86894"/>
                  </a:cubicBezTo>
                  <a:cubicBezTo>
                    <a:pt x="12883" y="91033"/>
                    <a:pt x="24966" y="94483"/>
                    <a:pt x="42683" y="94483"/>
                  </a:cubicBezTo>
                  <a:cubicBezTo>
                    <a:pt x="59600" y="94483"/>
                    <a:pt x="72483" y="91033"/>
                    <a:pt x="79733" y="86894"/>
                  </a:cubicBezTo>
                  <a:cubicBezTo>
                    <a:pt x="79733" y="105516"/>
                    <a:pt x="79733" y="105516"/>
                    <a:pt x="79733" y="105516"/>
                  </a:cubicBezTo>
                  <a:cubicBezTo>
                    <a:pt x="78122" y="111033"/>
                    <a:pt x="62011" y="115172"/>
                    <a:pt x="42683" y="115172"/>
                  </a:cubicBezTo>
                  <a:close/>
                  <a:moveTo>
                    <a:pt x="85366" y="98622"/>
                  </a:moveTo>
                  <a:cubicBezTo>
                    <a:pt x="85366" y="77238"/>
                    <a:pt x="85366" y="77238"/>
                    <a:pt x="85366" y="77238"/>
                  </a:cubicBezTo>
                  <a:cubicBezTo>
                    <a:pt x="98255" y="76550"/>
                    <a:pt x="107922" y="73794"/>
                    <a:pt x="113555" y="70344"/>
                  </a:cubicBezTo>
                  <a:cubicBezTo>
                    <a:pt x="113555" y="88966"/>
                    <a:pt x="113555" y="88966"/>
                    <a:pt x="113555" y="88966"/>
                  </a:cubicBezTo>
                  <a:cubicBezTo>
                    <a:pt x="112750" y="93794"/>
                    <a:pt x="101477" y="97238"/>
                    <a:pt x="85366" y="98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49" name="Shape 8749"/>
            <p:cNvSpPr txBox="1"/>
            <p:nvPr/>
          </p:nvSpPr>
          <p:spPr>
            <a:xfrm>
              <a:off x="0" y="794149355"/>
              <a:ext cx="1620671799" cy="84400266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 algn="r"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Technology 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50" name="Shape 8750"/>
          <p:cNvGrpSpPr/>
          <p:nvPr/>
        </p:nvGrpSpPr>
        <p:grpSpPr>
          <a:xfrm>
            <a:off x="5898951" y="2447388"/>
            <a:ext cx="2870597" cy="641747"/>
            <a:chOff x="0" y="0"/>
            <a:chExt cx="2147483647" cy="2147483646"/>
          </a:xfrm>
        </p:grpSpPr>
        <p:sp>
          <p:nvSpPr>
            <p:cNvPr id="8751" name="Shape 8751"/>
            <p:cNvSpPr/>
            <p:nvPr/>
          </p:nvSpPr>
          <p:spPr>
            <a:xfrm>
              <a:off x="0" y="0"/>
              <a:ext cx="480062171" cy="2147483646"/>
            </a:xfrm>
            <a:prstGeom prst="ellipse">
              <a:avLst/>
            </a:prstGeom>
            <a:solidFill>
              <a:schemeClr val="accent1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52" name="Shape 8752"/>
            <p:cNvGrpSpPr/>
            <p:nvPr/>
          </p:nvGrpSpPr>
          <p:grpSpPr>
            <a:xfrm>
              <a:off x="148959930" y="666456702"/>
              <a:ext cx="190139581" cy="810720677"/>
              <a:chOff x="0" y="0"/>
              <a:chExt cx="1076107543" cy="1025706000"/>
            </a:xfrm>
          </p:grpSpPr>
          <p:sp>
            <p:nvSpPr>
              <p:cNvPr id="8753" name="Shape 8753"/>
              <p:cNvSpPr/>
              <p:nvPr/>
            </p:nvSpPr>
            <p:spPr>
              <a:xfrm>
                <a:off x="0" y="221773750"/>
                <a:ext cx="1076107543" cy="803932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666" y="0"/>
                    </a:moveTo>
                    <a:cubicBezTo>
                      <a:pt x="13333" y="0"/>
                      <a:pt x="13333" y="0"/>
                      <a:pt x="13333" y="0"/>
                    </a:cubicBezTo>
                    <a:cubicBezTo>
                      <a:pt x="6000" y="0"/>
                      <a:pt x="0" y="8000"/>
                      <a:pt x="0" y="17777"/>
                    </a:cubicBezTo>
                    <a:cubicBezTo>
                      <a:pt x="0" y="102222"/>
                      <a:pt x="0" y="102222"/>
                      <a:pt x="0" y="102222"/>
                    </a:cubicBezTo>
                    <a:cubicBezTo>
                      <a:pt x="0" y="112000"/>
                      <a:pt x="6000" y="120000"/>
                      <a:pt x="13333" y="120000"/>
                    </a:cubicBezTo>
                    <a:cubicBezTo>
                      <a:pt x="106666" y="120000"/>
                      <a:pt x="106666" y="120000"/>
                      <a:pt x="106666" y="120000"/>
                    </a:cubicBezTo>
                    <a:cubicBezTo>
                      <a:pt x="114000" y="120000"/>
                      <a:pt x="120000" y="112000"/>
                      <a:pt x="120000" y="102222"/>
                    </a:cubicBezTo>
                    <a:cubicBezTo>
                      <a:pt x="120000" y="17777"/>
                      <a:pt x="120000" y="17777"/>
                      <a:pt x="120000" y="17777"/>
                    </a:cubicBezTo>
                    <a:cubicBezTo>
                      <a:pt x="120000" y="8000"/>
                      <a:pt x="114000" y="0"/>
                      <a:pt x="106666" y="0"/>
                    </a:cubicBezTo>
                    <a:close/>
                    <a:moveTo>
                      <a:pt x="13333" y="7111"/>
                    </a:moveTo>
                    <a:cubicBezTo>
                      <a:pt x="106666" y="7111"/>
                      <a:pt x="106666" y="7111"/>
                      <a:pt x="106666" y="7111"/>
                    </a:cubicBezTo>
                    <a:cubicBezTo>
                      <a:pt x="111333" y="7111"/>
                      <a:pt x="115333" y="11555"/>
                      <a:pt x="115333" y="17777"/>
                    </a:cubicBezTo>
                    <a:cubicBezTo>
                      <a:pt x="115333" y="40000"/>
                      <a:pt x="115333" y="40000"/>
                      <a:pt x="115333" y="40000"/>
                    </a:cubicBezTo>
                    <a:cubicBezTo>
                      <a:pt x="70000" y="40000"/>
                      <a:pt x="70000" y="40000"/>
                      <a:pt x="70000" y="40000"/>
                    </a:cubicBezTo>
                    <a:cubicBezTo>
                      <a:pt x="70000" y="40000"/>
                      <a:pt x="70000" y="40000"/>
                      <a:pt x="70000" y="40000"/>
                    </a:cubicBezTo>
                    <a:cubicBezTo>
                      <a:pt x="70000" y="36444"/>
                      <a:pt x="68000" y="32888"/>
                      <a:pt x="65333" y="32888"/>
                    </a:cubicBezTo>
                    <a:cubicBezTo>
                      <a:pt x="54666" y="32888"/>
                      <a:pt x="54666" y="32888"/>
                      <a:pt x="54666" y="32888"/>
                    </a:cubicBezTo>
                    <a:cubicBezTo>
                      <a:pt x="52000" y="32888"/>
                      <a:pt x="50000" y="36444"/>
                      <a:pt x="50000" y="40000"/>
                    </a:cubicBezTo>
                    <a:cubicBezTo>
                      <a:pt x="50000" y="40000"/>
                      <a:pt x="50000" y="40000"/>
                      <a:pt x="50000" y="40000"/>
                    </a:cubicBezTo>
                    <a:cubicBezTo>
                      <a:pt x="4666" y="40000"/>
                      <a:pt x="4666" y="40000"/>
                      <a:pt x="4666" y="40000"/>
                    </a:cubicBezTo>
                    <a:cubicBezTo>
                      <a:pt x="4666" y="17777"/>
                      <a:pt x="4666" y="17777"/>
                      <a:pt x="4666" y="17777"/>
                    </a:cubicBezTo>
                    <a:cubicBezTo>
                      <a:pt x="4666" y="11555"/>
                      <a:pt x="8666" y="7111"/>
                      <a:pt x="13333" y="7111"/>
                    </a:cubicBezTo>
                    <a:close/>
                    <a:moveTo>
                      <a:pt x="54666" y="42666"/>
                    </a:moveTo>
                    <a:cubicBezTo>
                      <a:pt x="54666" y="40000"/>
                      <a:pt x="54666" y="40000"/>
                      <a:pt x="54666" y="40000"/>
                    </a:cubicBezTo>
                    <a:cubicBezTo>
                      <a:pt x="64666" y="40000"/>
                      <a:pt x="64666" y="40000"/>
                      <a:pt x="64666" y="40000"/>
                    </a:cubicBezTo>
                    <a:cubicBezTo>
                      <a:pt x="64666" y="53333"/>
                      <a:pt x="64666" y="53333"/>
                      <a:pt x="64666" y="53333"/>
                    </a:cubicBezTo>
                    <a:cubicBezTo>
                      <a:pt x="54666" y="53333"/>
                      <a:pt x="54666" y="53333"/>
                      <a:pt x="54666" y="53333"/>
                    </a:cubicBezTo>
                    <a:cubicBezTo>
                      <a:pt x="54666" y="44444"/>
                      <a:pt x="54666" y="44444"/>
                      <a:pt x="54666" y="44444"/>
                    </a:cubicBezTo>
                    <a:cubicBezTo>
                      <a:pt x="54666" y="43555"/>
                      <a:pt x="54666" y="43555"/>
                      <a:pt x="54666" y="43555"/>
                    </a:cubicBezTo>
                    <a:cubicBezTo>
                      <a:pt x="54666" y="43555"/>
                      <a:pt x="54666" y="43555"/>
                      <a:pt x="54666" y="42666"/>
                    </a:cubicBezTo>
                    <a:close/>
                    <a:moveTo>
                      <a:pt x="106666" y="112888"/>
                    </a:moveTo>
                    <a:cubicBezTo>
                      <a:pt x="13333" y="112888"/>
                      <a:pt x="13333" y="112888"/>
                      <a:pt x="13333" y="112888"/>
                    </a:cubicBezTo>
                    <a:cubicBezTo>
                      <a:pt x="8666" y="112888"/>
                      <a:pt x="4666" y="108444"/>
                      <a:pt x="4666" y="102222"/>
                    </a:cubicBezTo>
                    <a:cubicBezTo>
                      <a:pt x="4666" y="47111"/>
                      <a:pt x="4666" y="47111"/>
                      <a:pt x="4666" y="47111"/>
                    </a:cubicBezTo>
                    <a:cubicBezTo>
                      <a:pt x="50000" y="47111"/>
                      <a:pt x="50000" y="47111"/>
                      <a:pt x="50000" y="47111"/>
                    </a:cubicBezTo>
                    <a:cubicBezTo>
                      <a:pt x="50000" y="53333"/>
                      <a:pt x="50000" y="53333"/>
                      <a:pt x="50000" y="53333"/>
                    </a:cubicBezTo>
                    <a:cubicBezTo>
                      <a:pt x="50000" y="56888"/>
                      <a:pt x="52000" y="59555"/>
                      <a:pt x="54666" y="59555"/>
                    </a:cubicBezTo>
                    <a:cubicBezTo>
                      <a:pt x="65333" y="59555"/>
                      <a:pt x="65333" y="59555"/>
                      <a:pt x="65333" y="59555"/>
                    </a:cubicBezTo>
                    <a:cubicBezTo>
                      <a:pt x="68000" y="59555"/>
                      <a:pt x="70000" y="56888"/>
                      <a:pt x="70000" y="53333"/>
                    </a:cubicBezTo>
                    <a:cubicBezTo>
                      <a:pt x="70000" y="47111"/>
                      <a:pt x="70000" y="47111"/>
                      <a:pt x="70000" y="47111"/>
                    </a:cubicBezTo>
                    <a:cubicBezTo>
                      <a:pt x="115333" y="47111"/>
                      <a:pt x="115333" y="47111"/>
                      <a:pt x="115333" y="47111"/>
                    </a:cubicBezTo>
                    <a:cubicBezTo>
                      <a:pt x="115333" y="102222"/>
                      <a:pt x="115333" y="102222"/>
                      <a:pt x="115333" y="102222"/>
                    </a:cubicBezTo>
                    <a:cubicBezTo>
                      <a:pt x="115333" y="108444"/>
                      <a:pt x="111333" y="112888"/>
                      <a:pt x="106666" y="112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54" name="Shape 8754"/>
              <p:cNvSpPr/>
              <p:nvPr/>
            </p:nvSpPr>
            <p:spPr>
              <a:xfrm>
                <a:off x="315018725" y="0"/>
                <a:ext cx="443549102" cy="1789334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66" y="120000"/>
                    </a:moveTo>
                    <a:cubicBezTo>
                      <a:pt x="8105" y="120000"/>
                      <a:pt x="11350" y="112000"/>
                      <a:pt x="11350" y="104000"/>
                    </a:cubicBezTo>
                    <a:cubicBezTo>
                      <a:pt x="11350" y="88000"/>
                      <a:pt x="11350" y="88000"/>
                      <a:pt x="11350" y="88000"/>
                    </a:cubicBezTo>
                    <a:cubicBezTo>
                      <a:pt x="11350" y="56000"/>
                      <a:pt x="22700" y="28000"/>
                      <a:pt x="37300" y="28000"/>
                    </a:cubicBezTo>
                    <a:cubicBezTo>
                      <a:pt x="82700" y="28000"/>
                      <a:pt x="82700" y="28000"/>
                      <a:pt x="82700" y="28000"/>
                    </a:cubicBezTo>
                    <a:cubicBezTo>
                      <a:pt x="97300" y="28000"/>
                      <a:pt x="108650" y="56000"/>
                      <a:pt x="108650" y="88000"/>
                    </a:cubicBezTo>
                    <a:cubicBezTo>
                      <a:pt x="108650" y="104000"/>
                      <a:pt x="108650" y="104000"/>
                      <a:pt x="108650" y="104000"/>
                    </a:cubicBezTo>
                    <a:cubicBezTo>
                      <a:pt x="108650" y="112000"/>
                      <a:pt x="110272" y="120000"/>
                      <a:pt x="115133" y="120000"/>
                    </a:cubicBezTo>
                    <a:cubicBezTo>
                      <a:pt x="118377" y="120000"/>
                      <a:pt x="120000" y="112000"/>
                      <a:pt x="120000" y="104000"/>
                    </a:cubicBezTo>
                    <a:cubicBezTo>
                      <a:pt x="120000" y="88000"/>
                      <a:pt x="120000" y="88000"/>
                      <a:pt x="120000" y="88000"/>
                    </a:cubicBezTo>
                    <a:cubicBezTo>
                      <a:pt x="120000" y="40000"/>
                      <a:pt x="103783" y="0"/>
                      <a:pt x="82700" y="0"/>
                    </a:cubicBezTo>
                    <a:cubicBezTo>
                      <a:pt x="37300" y="0"/>
                      <a:pt x="37300" y="0"/>
                      <a:pt x="37300" y="0"/>
                    </a:cubicBezTo>
                    <a:cubicBezTo>
                      <a:pt x="16216" y="0"/>
                      <a:pt x="0" y="40000"/>
                      <a:pt x="0" y="88000"/>
                    </a:cubicBezTo>
                    <a:cubicBezTo>
                      <a:pt x="0" y="104000"/>
                      <a:pt x="0" y="104000"/>
                      <a:pt x="0" y="104000"/>
                    </a:cubicBezTo>
                    <a:cubicBezTo>
                      <a:pt x="0" y="112000"/>
                      <a:pt x="1622" y="120000"/>
                      <a:pt x="4866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55" name="Shape 8755"/>
            <p:cNvSpPr txBox="1"/>
            <p:nvPr/>
          </p:nvSpPr>
          <p:spPr>
            <a:xfrm>
              <a:off x="517898249" y="776554464"/>
              <a:ext cx="1629585398" cy="112376077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Consulting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56" name="Shape 8756"/>
          <p:cNvGrpSpPr/>
          <p:nvPr/>
        </p:nvGrpSpPr>
        <p:grpSpPr>
          <a:xfrm>
            <a:off x="5898951" y="3185576"/>
            <a:ext cx="2876550" cy="641747"/>
            <a:chOff x="0" y="0"/>
            <a:chExt cx="2147483647" cy="2147483646"/>
          </a:xfrm>
        </p:grpSpPr>
        <p:sp>
          <p:nvSpPr>
            <p:cNvPr id="8757" name="Shape 8757"/>
            <p:cNvSpPr/>
            <p:nvPr/>
          </p:nvSpPr>
          <p:spPr>
            <a:xfrm>
              <a:off x="0" y="0"/>
              <a:ext cx="479069112" cy="2147483646"/>
            </a:xfrm>
            <a:prstGeom prst="ellipse">
              <a:avLst/>
            </a:prstGeom>
            <a:solidFill>
              <a:schemeClr val="accent2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58" name="Shape 8758"/>
            <p:cNvSpPr/>
            <p:nvPr/>
          </p:nvSpPr>
          <p:spPr>
            <a:xfrm>
              <a:off x="138624861" y="742251963"/>
              <a:ext cx="183730258" cy="778849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742" y="0"/>
                  </a:moveTo>
                  <a:cubicBezTo>
                    <a:pt x="117484" y="0"/>
                    <a:pt x="114969" y="0"/>
                    <a:pt x="113711" y="0"/>
                  </a:cubicBezTo>
                  <a:cubicBezTo>
                    <a:pt x="1777" y="61333"/>
                    <a:pt x="1777" y="61333"/>
                    <a:pt x="1777" y="61333"/>
                  </a:cubicBezTo>
                  <a:cubicBezTo>
                    <a:pt x="519" y="61333"/>
                    <a:pt x="-737" y="62666"/>
                    <a:pt x="519" y="65333"/>
                  </a:cubicBezTo>
                  <a:cubicBezTo>
                    <a:pt x="519" y="66666"/>
                    <a:pt x="519" y="68000"/>
                    <a:pt x="3035" y="68000"/>
                  </a:cubicBezTo>
                  <a:cubicBezTo>
                    <a:pt x="49569" y="84000"/>
                    <a:pt x="49569" y="84000"/>
                    <a:pt x="49569" y="84000"/>
                  </a:cubicBezTo>
                  <a:cubicBezTo>
                    <a:pt x="49569" y="116000"/>
                    <a:pt x="49569" y="116000"/>
                    <a:pt x="49569" y="116000"/>
                  </a:cubicBezTo>
                  <a:cubicBezTo>
                    <a:pt x="48311" y="118666"/>
                    <a:pt x="49569" y="120000"/>
                    <a:pt x="50827" y="120000"/>
                  </a:cubicBezTo>
                  <a:cubicBezTo>
                    <a:pt x="50827" y="120000"/>
                    <a:pt x="52084" y="120000"/>
                    <a:pt x="52084" y="120000"/>
                  </a:cubicBezTo>
                  <a:cubicBezTo>
                    <a:pt x="52084" y="120000"/>
                    <a:pt x="54600" y="120000"/>
                    <a:pt x="54600" y="118666"/>
                  </a:cubicBezTo>
                  <a:cubicBezTo>
                    <a:pt x="73465" y="92000"/>
                    <a:pt x="73465" y="92000"/>
                    <a:pt x="73465" y="92000"/>
                  </a:cubicBezTo>
                  <a:cubicBezTo>
                    <a:pt x="93588" y="98666"/>
                    <a:pt x="93588" y="98666"/>
                    <a:pt x="93588" y="98666"/>
                  </a:cubicBezTo>
                  <a:cubicBezTo>
                    <a:pt x="94846" y="98666"/>
                    <a:pt x="94846" y="98666"/>
                    <a:pt x="94846" y="98666"/>
                  </a:cubicBezTo>
                  <a:cubicBezTo>
                    <a:pt x="96103" y="98666"/>
                    <a:pt x="96103" y="98666"/>
                    <a:pt x="97361" y="98666"/>
                  </a:cubicBezTo>
                  <a:cubicBezTo>
                    <a:pt x="97361" y="97333"/>
                    <a:pt x="98619" y="97333"/>
                    <a:pt x="98619" y="96000"/>
                  </a:cubicBezTo>
                  <a:cubicBezTo>
                    <a:pt x="120000" y="4000"/>
                    <a:pt x="120000" y="4000"/>
                    <a:pt x="120000" y="4000"/>
                  </a:cubicBezTo>
                  <a:cubicBezTo>
                    <a:pt x="120000" y="2666"/>
                    <a:pt x="118742" y="1333"/>
                    <a:pt x="118742" y="0"/>
                  </a:cubicBezTo>
                  <a:close/>
                  <a:moveTo>
                    <a:pt x="54600" y="110666"/>
                  </a:moveTo>
                  <a:cubicBezTo>
                    <a:pt x="54600" y="85333"/>
                    <a:pt x="54600" y="85333"/>
                    <a:pt x="54600" y="85333"/>
                  </a:cubicBezTo>
                  <a:cubicBezTo>
                    <a:pt x="68434" y="89333"/>
                    <a:pt x="68434" y="89333"/>
                    <a:pt x="68434" y="89333"/>
                  </a:cubicBezTo>
                  <a:lnTo>
                    <a:pt x="54600" y="110666"/>
                  </a:lnTo>
                  <a:close/>
                  <a:moveTo>
                    <a:pt x="93588" y="93333"/>
                  </a:moveTo>
                  <a:cubicBezTo>
                    <a:pt x="55858" y="80000"/>
                    <a:pt x="55858" y="80000"/>
                    <a:pt x="55858" y="80000"/>
                  </a:cubicBezTo>
                  <a:cubicBezTo>
                    <a:pt x="94846" y="34666"/>
                    <a:pt x="94846" y="34666"/>
                    <a:pt x="94846" y="34666"/>
                  </a:cubicBezTo>
                  <a:cubicBezTo>
                    <a:pt x="94846" y="33333"/>
                    <a:pt x="94846" y="32000"/>
                    <a:pt x="94846" y="30666"/>
                  </a:cubicBezTo>
                  <a:cubicBezTo>
                    <a:pt x="93588" y="29333"/>
                    <a:pt x="91073" y="29333"/>
                    <a:pt x="91073" y="30666"/>
                  </a:cubicBezTo>
                  <a:cubicBezTo>
                    <a:pt x="50827" y="78666"/>
                    <a:pt x="50827" y="78666"/>
                    <a:pt x="50827" y="78666"/>
                  </a:cubicBezTo>
                  <a:cubicBezTo>
                    <a:pt x="6808" y="64000"/>
                    <a:pt x="6808" y="64000"/>
                    <a:pt x="6808" y="64000"/>
                  </a:cubicBezTo>
                  <a:cubicBezTo>
                    <a:pt x="113711" y="6666"/>
                    <a:pt x="113711" y="6666"/>
                    <a:pt x="113711" y="6666"/>
                  </a:cubicBezTo>
                  <a:lnTo>
                    <a:pt x="93588" y="9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59" name="Shape 8759"/>
            <p:cNvSpPr txBox="1"/>
            <p:nvPr/>
          </p:nvSpPr>
          <p:spPr>
            <a:xfrm>
              <a:off x="521269171" y="623166360"/>
              <a:ext cx="1626214476" cy="127715222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Logistics and Transportation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60" name="Shape 8760"/>
          <p:cNvGrpSpPr/>
          <p:nvPr/>
        </p:nvGrpSpPr>
        <p:grpSpPr>
          <a:xfrm>
            <a:off x="5898951" y="3922572"/>
            <a:ext cx="2851547" cy="641747"/>
            <a:chOff x="0" y="0"/>
            <a:chExt cx="2147483647" cy="2147483646"/>
          </a:xfrm>
        </p:grpSpPr>
        <p:sp>
          <p:nvSpPr>
            <p:cNvPr id="8761" name="Shape 8761"/>
            <p:cNvSpPr/>
            <p:nvPr/>
          </p:nvSpPr>
          <p:spPr>
            <a:xfrm>
              <a:off x="0" y="0"/>
              <a:ext cx="483319221" cy="2147483646"/>
            </a:xfrm>
            <a:prstGeom prst="ellipse">
              <a:avLst/>
            </a:prstGeom>
            <a:solidFill>
              <a:srgbClr val="CECED0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62" name="Shape 8762"/>
            <p:cNvGrpSpPr/>
            <p:nvPr/>
          </p:nvGrpSpPr>
          <p:grpSpPr>
            <a:xfrm>
              <a:off x="150236036" y="711993297"/>
              <a:ext cx="188922459" cy="844582921"/>
              <a:chOff x="0" y="0"/>
              <a:chExt cx="1062015294" cy="1068546240"/>
            </a:xfrm>
          </p:grpSpPr>
          <p:sp>
            <p:nvSpPr>
              <p:cNvPr id="8763" name="Shape 8763"/>
              <p:cNvSpPr/>
              <p:nvPr/>
            </p:nvSpPr>
            <p:spPr>
              <a:xfrm>
                <a:off x="2143125" y="17984787"/>
                <a:ext cx="1037191497" cy="10379631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537" y="33225"/>
                    </a:moveTo>
                    <a:cubicBezTo>
                      <a:pt x="118617" y="31160"/>
                      <a:pt x="120000" y="27720"/>
                      <a:pt x="120000" y="24274"/>
                    </a:cubicBezTo>
                    <a:cubicBezTo>
                      <a:pt x="120000" y="20829"/>
                      <a:pt x="118617" y="17389"/>
                      <a:pt x="116537" y="15319"/>
                    </a:cubicBezTo>
                    <a:cubicBezTo>
                      <a:pt x="104774" y="3613"/>
                      <a:pt x="104774" y="3613"/>
                      <a:pt x="104774" y="3613"/>
                    </a:cubicBezTo>
                    <a:cubicBezTo>
                      <a:pt x="99930" y="-1206"/>
                      <a:pt x="92314" y="-1206"/>
                      <a:pt x="88167" y="3613"/>
                    </a:cubicBezTo>
                    <a:cubicBezTo>
                      <a:pt x="14115" y="76612"/>
                      <a:pt x="14115" y="76612"/>
                      <a:pt x="14115" y="76612"/>
                    </a:cubicBezTo>
                    <a:cubicBezTo>
                      <a:pt x="14115" y="77302"/>
                      <a:pt x="13424" y="77992"/>
                      <a:pt x="13424" y="77992"/>
                    </a:cubicBezTo>
                    <a:cubicBezTo>
                      <a:pt x="12733" y="80748"/>
                      <a:pt x="9271" y="88323"/>
                      <a:pt x="273" y="111049"/>
                    </a:cubicBezTo>
                    <a:cubicBezTo>
                      <a:pt x="-418" y="113114"/>
                      <a:pt x="273" y="115870"/>
                      <a:pt x="1655" y="117935"/>
                    </a:cubicBezTo>
                    <a:cubicBezTo>
                      <a:pt x="3043" y="119309"/>
                      <a:pt x="5117" y="120000"/>
                      <a:pt x="6500" y="120000"/>
                    </a:cubicBezTo>
                    <a:cubicBezTo>
                      <a:pt x="7197" y="120000"/>
                      <a:pt x="7888" y="120000"/>
                      <a:pt x="8579" y="119309"/>
                    </a:cubicBezTo>
                    <a:cubicBezTo>
                      <a:pt x="32105" y="110359"/>
                      <a:pt x="39029" y="107604"/>
                      <a:pt x="41795" y="106223"/>
                    </a:cubicBezTo>
                    <a:cubicBezTo>
                      <a:pt x="42491" y="106223"/>
                      <a:pt x="43183" y="106223"/>
                      <a:pt x="43183" y="105539"/>
                    </a:cubicBezTo>
                    <a:lnTo>
                      <a:pt x="116537" y="33225"/>
                    </a:lnTo>
                    <a:close/>
                    <a:moveTo>
                      <a:pt x="21034" y="108979"/>
                    </a:moveTo>
                    <a:cubicBezTo>
                      <a:pt x="10653" y="98648"/>
                      <a:pt x="10653" y="98648"/>
                      <a:pt x="10653" y="98648"/>
                    </a:cubicBezTo>
                    <a:cubicBezTo>
                      <a:pt x="13424" y="92453"/>
                      <a:pt x="15498" y="86943"/>
                      <a:pt x="16880" y="83497"/>
                    </a:cubicBezTo>
                    <a:cubicBezTo>
                      <a:pt x="36950" y="102784"/>
                      <a:pt x="36950" y="102784"/>
                      <a:pt x="36950" y="102784"/>
                    </a:cubicBezTo>
                    <a:cubicBezTo>
                      <a:pt x="33494" y="104158"/>
                      <a:pt x="27266" y="106914"/>
                      <a:pt x="21034" y="108979"/>
                    </a:cubicBezTo>
                    <a:close/>
                    <a:moveTo>
                      <a:pt x="91623" y="7059"/>
                    </a:moveTo>
                    <a:cubicBezTo>
                      <a:pt x="94394" y="4303"/>
                      <a:pt x="98547" y="4303"/>
                      <a:pt x="100621" y="7059"/>
                    </a:cubicBezTo>
                    <a:cubicBezTo>
                      <a:pt x="112384" y="18764"/>
                      <a:pt x="112384" y="18764"/>
                      <a:pt x="112384" y="18764"/>
                    </a:cubicBezTo>
                    <a:cubicBezTo>
                      <a:pt x="113772" y="20144"/>
                      <a:pt x="115155" y="22209"/>
                      <a:pt x="115155" y="24274"/>
                    </a:cubicBezTo>
                    <a:cubicBezTo>
                      <a:pt x="115155" y="26339"/>
                      <a:pt x="113772" y="28404"/>
                      <a:pt x="112384" y="29785"/>
                    </a:cubicBezTo>
                    <a:cubicBezTo>
                      <a:pt x="41795" y="100028"/>
                      <a:pt x="41795" y="100028"/>
                      <a:pt x="41795" y="100028"/>
                    </a:cubicBezTo>
                    <a:cubicBezTo>
                      <a:pt x="34185" y="93143"/>
                      <a:pt x="34185" y="93143"/>
                      <a:pt x="34185" y="93143"/>
                    </a:cubicBezTo>
                    <a:cubicBezTo>
                      <a:pt x="92314" y="35295"/>
                      <a:pt x="92314" y="35295"/>
                      <a:pt x="92314" y="35295"/>
                    </a:cubicBezTo>
                    <a:cubicBezTo>
                      <a:pt x="93703" y="33915"/>
                      <a:pt x="93703" y="32540"/>
                      <a:pt x="92314" y="31160"/>
                    </a:cubicBezTo>
                    <a:cubicBezTo>
                      <a:pt x="91623" y="30469"/>
                      <a:pt x="90241" y="30469"/>
                      <a:pt x="88858" y="31160"/>
                    </a:cubicBezTo>
                    <a:cubicBezTo>
                      <a:pt x="30723" y="89698"/>
                      <a:pt x="30723" y="89698"/>
                      <a:pt x="30723" y="89698"/>
                    </a:cubicBezTo>
                    <a:cubicBezTo>
                      <a:pt x="19651" y="78677"/>
                      <a:pt x="19651" y="78677"/>
                      <a:pt x="19651" y="78677"/>
                    </a:cubicBezTo>
                    <a:lnTo>
                      <a:pt x="91623" y="7059"/>
                    </a:lnTo>
                    <a:close/>
                    <a:moveTo>
                      <a:pt x="6500" y="114489"/>
                    </a:moveTo>
                    <a:cubicBezTo>
                      <a:pt x="6500" y="114489"/>
                      <a:pt x="5809" y="114489"/>
                      <a:pt x="5809" y="114489"/>
                    </a:cubicBezTo>
                    <a:cubicBezTo>
                      <a:pt x="5117" y="113799"/>
                      <a:pt x="5117" y="113799"/>
                      <a:pt x="5117" y="113114"/>
                    </a:cubicBezTo>
                    <a:cubicBezTo>
                      <a:pt x="6500" y="110359"/>
                      <a:pt x="7888" y="106914"/>
                      <a:pt x="8579" y="104158"/>
                    </a:cubicBezTo>
                    <a:cubicBezTo>
                      <a:pt x="16189" y="111049"/>
                      <a:pt x="16189" y="111049"/>
                      <a:pt x="16189" y="111049"/>
                    </a:cubicBezTo>
                    <a:cubicBezTo>
                      <a:pt x="12733" y="112424"/>
                      <a:pt x="9271" y="113799"/>
                      <a:pt x="6500" y="1144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64" name="Shape 8764"/>
              <p:cNvSpPr/>
              <p:nvPr/>
            </p:nvSpPr>
            <p:spPr>
              <a:xfrm>
                <a:off x="0" y="0"/>
                <a:ext cx="514677017" cy="5191522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9739" y="118622"/>
                    </a:moveTo>
                    <a:cubicBezTo>
                      <a:pt x="51129" y="118622"/>
                      <a:pt x="52518" y="120000"/>
                      <a:pt x="53914" y="120000"/>
                    </a:cubicBezTo>
                    <a:cubicBezTo>
                      <a:pt x="55304" y="120000"/>
                      <a:pt x="56693" y="118622"/>
                      <a:pt x="56693" y="118622"/>
                    </a:cubicBezTo>
                    <a:cubicBezTo>
                      <a:pt x="59478" y="115861"/>
                      <a:pt x="59478" y="113105"/>
                      <a:pt x="56693" y="110344"/>
                    </a:cubicBezTo>
                    <a:cubicBezTo>
                      <a:pt x="49739" y="103450"/>
                      <a:pt x="49739" y="103450"/>
                      <a:pt x="49739" y="103450"/>
                    </a:cubicBezTo>
                    <a:cubicBezTo>
                      <a:pt x="59478" y="93794"/>
                      <a:pt x="59478" y="93794"/>
                      <a:pt x="59478" y="93794"/>
                    </a:cubicBezTo>
                    <a:cubicBezTo>
                      <a:pt x="62258" y="92411"/>
                      <a:pt x="62258" y="88277"/>
                      <a:pt x="59478" y="86894"/>
                    </a:cubicBezTo>
                    <a:cubicBezTo>
                      <a:pt x="58089" y="84138"/>
                      <a:pt x="53914" y="84138"/>
                      <a:pt x="52518" y="86894"/>
                    </a:cubicBezTo>
                    <a:cubicBezTo>
                      <a:pt x="42785" y="96550"/>
                      <a:pt x="42785" y="96550"/>
                      <a:pt x="42785" y="96550"/>
                    </a:cubicBezTo>
                    <a:cubicBezTo>
                      <a:pt x="31650" y="85516"/>
                      <a:pt x="31650" y="85516"/>
                      <a:pt x="31650" y="85516"/>
                    </a:cubicBezTo>
                    <a:cubicBezTo>
                      <a:pt x="62258" y="56550"/>
                      <a:pt x="62258" y="56550"/>
                      <a:pt x="62258" y="56550"/>
                    </a:cubicBezTo>
                    <a:cubicBezTo>
                      <a:pt x="63653" y="53794"/>
                      <a:pt x="63653" y="51033"/>
                      <a:pt x="62258" y="48277"/>
                    </a:cubicBezTo>
                    <a:cubicBezTo>
                      <a:pt x="59478" y="46894"/>
                      <a:pt x="56693" y="46894"/>
                      <a:pt x="53914" y="48277"/>
                    </a:cubicBezTo>
                    <a:cubicBezTo>
                      <a:pt x="24695" y="78622"/>
                      <a:pt x="24695" y="78622"/>
                      <a:pt x="24695" y="78622"/>
                    </a:cubicBezTo>
                    <a:cubicBezTo>
                      <a:pt x="12171" y="66205"/>
                      <a:pt x="12171" y="66205"/>
                      <a:pt x="12171" y="66205"/>
                    </a:cubicBezTo>
                    <a:cubicBezTo>
                      <a:pt x="66433" y="13794"/>
                      <a:pt x="66433" y="13794"/>
                      <a:pt x="66433" y="13794"/>
                    </a:cubicBezTo>
                    <a:cubicBezTo>
                      <a:pt x="110955" y="57933"/>
                      <a:pt x="110955" y="57933"/>
                      <a:pt x="110955" y="57933"/>
                    </a:cubicBezTo>
                    <a:cubicBezTo>
                      <a:pt x="112345" y="59311"/>
                      <a:pt x="116520" y="59311"/>
                      <a:pt x="117909" y="57933"/>
                    </a:cubicBezTo>
                    <a:cubicBezTo>
                      <a:pt x="120694" y="55172"/>
                      <a:pt x="120694" y="52411"/>
                      <a:pt x="117909" y="51033"/>
                    </a:cubicBezTo>
                    <a:cubicBezTo>
                      <a:pt x="69218" y="2761"/>
                      <a:pt x="69218" y="2761"/>
                      <a:pt x="69218" y="2761"/>
                    </a:cubicBezTo>
                    <a:cubicBezTo>
                      <a:pt x="69218" y="1377"/>
                      <a:pt x="67828" y="0"/>
                      <a:pt x="66433" y="0"/>
                    </a:cubicBezTo>
                    <a:cubicBezTo>
                      <a:pt x="65043" y="0"/>
                      <a:pt x="63653" y="1377"/>
                      <a:pt x="62258" y="2761"/>
                    </a:cubicBezTo>
                    <a:cubicBezTo>
                      <a:pt x="1042" y="62066"/>
                      <a:pt x="1042" y="62066"/>
                      <a:pt x="1042" y="62066"/>
                    </a:cubicBezTo>
                    <a:cubicBezTo>
                      <a:pt x="-347" y="64827"/>
                      <a:pt x="-347" y="67588"/>
                      <a:pt x="1042" y="70344"/>
                    </a:cubicBezTo>
                    <a:lnTo>
                      <a:pt x="49739" y="1186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65" name="Shape 8765"/>
              <p:cNvSpPr/>
              <p:nvPr/>
            </p:nvSpPr>
            <p:spPr>
              <a:xfrm>
                <a:off x="544353750" y="547331900"/>
                <a:ext cx="517661544" cy="5212143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618" y="51426"/>
                    </a:moveTo>
                    <a:cubicBezTo>
                      <a:pt x="68819" y="2056"/>
                      <a:pt x="68819" y="2056"/>
                      <a:pt x="68819" y="2056"/>
                    </a:cubicBezTo>
                    <a:cubicBezTo>
                      <a:pt x="67438" y="-687"/>
                      <a:pt x="63287" y="-687"/>
                      <a:pt x="61899" y="2056"/>
                    </a:cubicBezTo>
                    <a:cubicBezTo>
                      <a:pt x="59136" y="3425"/>
                      <a:pt x="59136" y="6168"/>
                      <a:pt x="61899" y="8911"/>
                    </a:cubicBezTo>
                    <a:cubicBezTo>
                      <a:pt x="107553" y="54169"/>
                      <a:pt x="107553" y="54169"/>
                      <a:pt x="107553" y="54169"/>
                    </a:cubicBezTo>
                    <a:cubicBezTo>
                      <a:pt x="54985" y="107657"/>
                      <a:pt x="54985" y="107657"/>
                      <a:pt x="54985" y="107657"/>
                    </a:cubicBezTo>
                    <a:cubicBezTo>
                      <a:pt x="42538" y="95314"/>
                      <a:pt x="42538" y="95314"/>
                      <a:pt x="42538" y="95314"/>
                    </a:cubicBezTo>
                    <a:cubicBezTo>
                      <a:pt x="72970" y="66512"/>
                      <a:pt x="72970" y="66512"/>
                      <a:pt x="72970" y="66512"/>
                    </a:cubicBezTo>
                    <a:cubicBezTo>
                      <a:pt x="74352" y="63768"/>
                      <a:pt x="74352" y="61025"/>
                      <a:pt x="72970" y="59656"/>
                    </a:cubicBezTo>
                    <a:cubicBezTo>
                      <a:pt x="70201" y="56912"/>
                      <a:pt x="67438" y="56912"/>
                      <a:pt x="66050" y="59656"/>
                    </a:cubicBezTo>
                    <a:cubicBezTo>
                      <a:pt x="35618" y="88459"/>
                      <a:pt x="35618" y="88459"/>
                      <a:pt x="35618" y="88459"/>
                    </a:cubicBezTo>
                    <a:cubicBezTo>
                      <a:pt x="24553" y="77485"/>
                      <a:pt x="24553" y="77485"/>
                      <a:pt x="24553" y="77485"/>
                    </a:cubicBezTo>
                    <a:cubicBezTo>
                      <a:pt x="34237" y="67886"/>
                      <a:pt x="34237" y="67886"/>
                      <a:pt x="34237" y="67886"/>
                    </a:cubicBezTo>
                    <a:cubicBezTo>
                      <a:pt x="35618" y="65143"/>
                      <a:pt x="35618" y="62399"/>
                      <a:pt x="34237" y="59656"/>
                    </a:cubicBezTo>
                    <a:cubicBezTo>
                      <a:pt x="31468" y="58287"/>
                      <a:pt x="28704" y="58287"/>
                      <a:pt x="27322" y="59656"/>
                    </a:cubicBezTo>
                    <a:cubicBezTo>
                      <a:pt x="16252" y="69255"/>
                      <a:pt x="16252" y="69255"/>
                      <a:pt x="16252" y="69255"/>
                    </a:cubicBezTo>
                    <a:cubicBezTo>
                      <a:pt x="7956" y="61025"/>
                      <a:pt x="7956" y="61025"/>
                      <a:pt x="7956" y="61025"/>
                    </a:cubicBezTo>
                    <a:cubicBezTo>
                      <a:pt x="6568" y="59656"/>
                      <a:pt x="3805" y="59656"/>
                      <a:pt x="1036" y="61025"/>
                    </a:cubicBezTo>
                    <a:cubicBezTo>
                      <a:pt x="-345" y="63768"/>
                      <a:pt x="-345" y="66512"/>
                      <a:pt x="1036" y="69255"/>
                    </a:cubicBezTo>
                    <a:cubicBezTo>
                      <a:pt x="50834" y="118631"/>
                      <a:pt x="50834" y="118631"/>
                      <a:pt x="50834" y="118631"/>
                    </a:cubicBezTo>
                    <a:cubicBezTo>
                      <a:pt x="52216" y="118631"/>
                      <a:pt x="53603" y="120000"/>
                      <a:pt x="54985" y="120000"/>
                    </a:cubicBezTo>
                    <a:cubicBezTo>
                      <a:pt x="56367" y="120000"/>
                      <a:pt x="57754" y="118631"/>
                      <a:pt x="57754" y="118631"/>
                    </a:cubicBezTo>
                    <a:cubicBezTo>
                      <a:pt x="118618" y="58287"/>
                      <a:pt x="118618" y="58287"/>
                      <a:pt x="118618" y="58287"/>
                    </a:cubicBezTo>
                    <a:cubicBezTo>
                      <a:pt x="119999" y="56912"/>
                      <a:pt x="119999" y="55544"/>
                      <a:pt x="119999" y="54169"/>
                    </a:cubicBezTo>
                    <a:cubicBezTo>
                      <a:pt x="119999" y="52800"/>
                      <a:pt x="119999" y="51426"/>
                      <a:pt x="118618" y="514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66" name="Shape 8766"/>
            <p:cNvSpPr txBox="1"/>
            <p:nvPr/>
          </p:nvSpPr>
          <p:spPr>
            <a:xfrm>
              <a:off x="506841467" y="627155160"/>
              <a:ext cx="1640642180" cy="1273160078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Energy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67" name="Shape 8767"/>
          <p:cNvGrpSpPr/>
          <p:nvPr/>
        </p:nvGrpSpPr>
        <p:grpSpPr>
          <a:xfrm>
            <a:off x="5898952" y="4678024"/>
            <a:ext cx="2850951" cy="641747"/>
            <a:chOff x="0" y="0"/>
            <a:chExt cx="2147483646" cy="2147483646"/>
          </a:xfrm>
        </p:grpSpPr>
        <p:sp>
          <p:nvSpPr>
            <p:cNvPr id="8768" name="Shape 8768"/>
            <p:cNvSpPr/>
            <p:nvPr/>
          </p:nvSpPr>
          <p:spPr>
            <a:xfrm>
              <a:off x="0" y="0"/>
              <a:ext cx="483419684" cy="2147483646"/>
            </a:xfrm>
            <a:prstGeom prst="ellipse">
              <a:avLst/>
            </a:prstGeom>
            <a:solidFill>
              <a:srgbClr val="F35748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69" name="Shape 8769"/>
            <p:cNvGrpSpPr/>
            <p:nvPr/>
          </p:nvGrpSpPr>
          <p:grpSpPr>
            <a:xfrm>
              <a:off x="165476505" y="644170797"/>
              <a:ext cx="160977759" cy="896373361"/>
              <a:chOff x="-1586" y="-1586"/>
              <a:chExt cx="904736887" cy="1134071895"/>
            </a:xfrm>
          </p:grpSpPr>
          <p:sp>
            <p:nvSpPr>
              <p:cNvPr id="8770" name="Shape 8770"/>
              <p:cNvSpPr/>
              <p:nvPr/>
            </p:nvSpPr>
            <p:spPr>
              <a:xfrm>
                <a:off x="143646525" y="-1586"/>
                <a:ext cx="761088775" cy="9929431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2855"/>
                    </a:moveTo>
                    <a:cubicBezTo>
                      <a:pt x="120000" y="22855"/>
                      <a:pt x="120000" y="21427"/>
                      <a:pt x="120000" y="21427"/>
                    </a:cubicBezTo>
                    <a:cubicBezTo>
                      <a:pt x="120000" y="20000"/>
                      <a:pt x="118122" y="18572"/>
                      <a:pt x="118122" y="18572"/>
                    </a:cubicBezTo>
                    <a:cubicBezTo>
                      <a:pt x="95622" y="1427"/>
                      <a:pt x="95622" y="1427"/>
                      <a:pt x="95622" y="1427"/>
                    </a:cubicBezTo>
                    <a:cubicBezTo>
                      <a:pt x="93750" y="1427"/>
                      <a:pt x="91872" y="0"/>
                      <a:pt x="90000" y="0"/>
                    </a:cubicBezTo>
                    <a:cubicBezTo>
                      <a:pt x="9377" y="0"/>
                      <a:pt x="9377" y="0"/>
                      <a:pt x="9377" y="0"/>
                    </a:cubicBezTo>
                    <a:cubicBezTo>
                      <a:pt x="3750" y="0"/>
                      <a:pt x="0" y="2855"/>
                      <a:pt x="0" y="7144"/>
                    </a:cubicBezTo>
                    <a:cubicBezTo>
                      <a:pt x="0" y="114283"/>
                      <a:pt x="0" y="114283"/>
                      <a:pt x="0" y="114283"/>
                    </a:cubicBezTo>
                    <a:cubicBezTo>
                      <a:pt x="0" y="117144"/>
                      <a:pt x="3750" y="120000"/>
                      <a:pt x="9377" y="120000"/>
                    </a:cubicBezTo>
                    <a:cubicBezTo>
                      <a:pt x="110622" y="120000"/>
                      <a:pt x="110622" y="120000"/>
                      <a:pt x="110622" y="120000"/>
                    </a:cubicBezTo>
                    <a:cubicBezTo>
                      <a:pt x="116250" y="120000"/>
                      <a:pt x="120000" y="117144"/>
                      <a:pt x="120000" y="114283"/>
                    </a:cubicBezTo>
                    <a:cubicBezTo>
                      <a:pt x="120000" y="22855"/>
                      <a:pt x="120000" y="22855"/>
                      <a:pt x="120000" y="22855"/>
                    </a:cubicBezTo>
                    <a:cubicBezTo>
                      <a:pt x="120000" y="22855"/>
                      <a:pt x="120000" y="22855"/>
                      <a:pt x="120000" y="22855"/>
                    </a:cubicBezTo>
                    <a:cubicBezTo>
                      <a:pt x="120000" y="22855"/>
                      <a:pt x="120000" y="22855"/>
                      <a:pt x="120000" y="22855"/>
                    </a:cubicBezTo>
                    <a:close/>
                    <a:moveTo>
                      <a:pt x="108750" y="20000"/>
                    </a:moveTo>
                    <a:cubicBezTo>
                      <a:pt x="93750" y="20000"/>
                      <a:pt x="93750" y="20000"/>
                      <a:pt x="93750" y="20000"/>
                    </a:cubicBezTo>
                    <a:cubicBezTo>
                      <a:pt x="93750" y="8572"/>
                      <a:pt x="93750" y="8572"/>
                      <a:pt x="93750" y="8572"/>
                    </a:cubicBezTo>
                    <a:lnTo>
                      <a:pt x="108750" y="20000"/>
                    </a:lnTo>
                    <a:close/>
                    <a:moveTo>
                      <a:pt x="110622" y="114283"/>
                    </a:moveTo>
                    <a:cubicBezTo>
                      <a:pt x="9377" y="114283"/>
                      <a:pt x="9377" y="114283"/>
                      <a:pt x="9377" y="114283"/>
                    </a:cubicBezTo>
                    <a:cubicBezTo>
                      <a:pt x="7500" y="114283"/>
                      <a:pt x="7500" y="114283"/>
                      <a:pt x="7500" y="114283"/>
                    </a:cubicBezTo>
                    <a:cubicBezTo>
                      <a:pt x="7500" y="7144"/>
                      <a:pt x="7500" y="7144"/>
                      <a:pt x="7500" y="7144"/>
                    </a:cubicBezTo>
                    <a:cubicBezTo>
                      <a:pt x="7500" y="5716"/>
                      <a:pt x="7500" y="5716"/>
                      <a:pt x="9377" y="5716"/>
                    </a:cubicBezTo>
                    <a:cubicBezTo>
                      <a:pt x="86250" y="5716"/>
                      <a:pt x="86250" y="5716"/>
                      <a:pt x="86250" y="5716"/>
                    </a:cubicBezTo>
                    <a:cubicBezTo>
                      <a:pt x="86250" y="22855"/>
                      <a:pt x="86250" y="22855"/>
                      <a:pt x="86250" y="22855"/>
                    </a:cubicBezTo>
                    <a:cubicBezTo>
                      <a:pt x="86250" y="24283"/>
                      <a:pt x="88122" y="25716"/>
                      <a:pt x="90000" y="25716"/>
                    </a:cubicBezTo>
                    <a:cubicBezTo>
                      <a:pt x="112500" y="25716"/>
                      <a:pt x="112500" y="25716"/>
                      <a:pt x="112500" y="25716"/>
                    </a:cubicBezTo>
                    <a:cubicBezTo>
                      <a:pt x="112500" y="114283"/>
                      <a:pt x="112500" y="114283"/>
                      <a:pt x="112500" y="114283"/>
                    </a:cubicBezTo>
                    <a:cubicBezTo>
                      <a:pt x="112500" y="114283"/>
                      <a:pt x="112500" y="114283"/>
                      <a:pt x="110622" y="1142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71" name="Shape 8771"/>
              <p:cNvSpPr/>
              <p:nvPr/>
            </p:nvSpPr>
            <p:spPr>
              <a:xfrm>
                <a:off x="309976825" y="756046900"/>
                <a:ext cx="428428161" cy="478837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333" y="0"/>
                    </a:moveTo>
                    <a:cubicBezTo>
                      <a:pt x="6666" y="0"/>
                      <a:pt x="6666" y="0"/>
                      <a:pt x="6666" y="0"/>
                    </a:cubicBezTo>
                    <a:cubicBezTo>
                      <a:pt x="3333" y="0"/>
                      <a:pt x="0" y="30000"/>
                      <a:pt x="0" y="60000"/>
                    </a:cubicBezTo>
                    <a:cubicBezTo>
                      <a:pt x="0" y="90000"/>
                      <a:pt x="3333" y="120000"/>
                      <a:pt x="6666" y="120000"/>
                    </a:cubicBezTo>
                    <a:cubicBezTo>
                      <a:pt x="113333" y="120000"/>
                      <a:pt x="113333" y="120000"/>
                      <a:pt x="113333" y="120000"/>
                    </a:cubicBezTo>
                    <a:cubicBezTo>
                      <a:pt x="116666" y="120000"/>
                      <a:pt x="120000" y="90000"/>
                      <a:pt x="120000" y="60000"/>
                    </a:cubicBezTo>
                    <a:cubicBezTo>
                      <a:pt x="120000" y="30000"/>
                      <a:pt x="116666" y="0"/>
                      <a:pt x="113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72" name="Shape 8772"/>
              <p:cNvSpPr/>
              <p:nvPr/>
            </p:nvSpPr>
            <p:spPr>
              <a:xfrm>
                <a:off x="309976825" y="614918100"/>
                <a:ext cx="428428161" cy="478837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333" y="0"/>
                    </a:moveTo>
                    <a:cubicBezTo>
                      <a:pt x="6666" y="0"/>
                      <a:pt x="6666" y="0"/>
                      <a:pt x="6666" y="0"/>
                    </a:cubicBezTo>
                    <a:cubicBezTo>
                      <a:pt x="3333" y="0"/>
                      <a:pt x="0" y="30000"/>
                      <a:pt x="0" y="60000"/>
                    </a:cubicBezTo>
                    <a:cubicBezTo>
                      <a:pt x="0" y="90000"/>
                      <a:pt x="3333" y="120000"/>
                      <a:pt x="6666" y="120000"/>
                    </a:cubicBezTo>
                    <a:cubicBezTo>
                      <a:pt x="113333" y="120000"/>
                      <a:pt x="113333" y="120000"/>
                      <a:pt x="113333" y="120000"/>
                    </a:cubicBezTo>
                    <a:cubicBezTo>
                      <a:pt x="116666" y="120000"/>
                      <a:pt x="120000" y="90000"/>
                      <a:pt x="120000" y="60000"/>
                    </a:cubicBezTo>
                    <a:cubicBezTo>
                      <a:pt x="120000" y="30000"/>
                      <a:pt x="116666" y="0"/>
                      <a:pt x="113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73" name="Shape 8773"/>
              <p:cNvSpPr/>
              <p:nvPr/>
            </p:nvSpPr>
            <p:spPr>
              <a:xfrm>
                <a:off x="309976825" y="473789400"/>
                <a:ext cx="428428161" cy="45362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333" y="0"/>
                    </a:moveTo>
                    <a:cubicBezTo>
                      <a:pt x="6666" y="0"/>
                      <a:pt x="6666" y="0"/>
                      <a:pt x="6666" y="0"/>
                    </a:cubicBezTo>
                    <a:cubicBezTo>
                      <a:pt x="3333" y="0"/>
                      <a:pt x="0" y="30000"/>
                      <a:pt x="0" y="60000"/>
                    </a:cubicBezTo>
                    <a:cubicBezTo>
                      <a:pt x="0" y="90000"/>
                      <a:pt x="3333" y="120000"/>
                      <a:pt x="6666" y="120000"/>
                    </a:cubicBezTo>
                    <a:cubicBezTo>
                      <a:pt x="113333" y="120000"/>
                      <a:pt x="113333" y="120000"/>
                      <a:pt x="113333" y="120000"/>
                    </a:cubicBezTo>
                    <a:cubicBezTo>
                      <a:pt x="116666" y="120000"/>
                      <a:pt x="120000" y="90000"/>
                      <a:pt x="120000" y="60000"/>
                    </a:cubicBezTo>
                    <a:cubicBezTo>
                      <a:pt x="120000" y="30000"/>
                      <a:pt x="116666" y="0"/>
                      <a:pt x="113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74" name="Shape 8774"/>
              <p:cNvSpPr/>
              <p:nvPr/>
            </p:nvSpPr>
            <p:spPr>
              <a:xfrm>
                <a:off x="309976825" y="330141250"/>
                <a:ext cx="284780044" cy="47885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00" y="120000"/>
                    </a:moveTo>
                    <a:cubicBezTo>
                      <a:pt x="110000" y="120000"/>
                      <a:pt x="110000" y="120000"/>
                      <a:pt x="110000" y="120000"/>
                    </a:cubicBezTo>
                    <a:cubicBezTo>
                      <a:pt x="115000" y="120000"/>
                      <a:pt x="120000" y="90000"/>
                      <a:pt x="120000" y="60000"/>
                    </a:cubicBezTo>
                    <a:cubicBezTo>
                      <a:pt x="120000" y="30000"/>
                      <a:pt x="115000" y="0"/>
                      <a:pt x="110000" y="0"/>
                    </a:cubicBezTo>
                    <a:cubicBezTo>
                      <a:pt x="10000" y="0"/>
                      <a:pt x="10000" y="0"/>
                      <a:pt x="10000" y="0"/>
                    </a:cubicBezTo>
                    <a:cubicBezTo>
                      <a:pt x="5000" y="0"/>
                      <a:pt x="0" y="30000"/>
                      <a:pt x="0" y="60000"/>
                    </a:cubicBezTo>
                    <a:cubicBezTo>
                      <a:pt x="0" y="90000"/>
                      <a:pt x="5000" y="120000"/>
                      <a:pt x="1000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75" name="Shape 8775"/>
              <p:cNvSpPr/>
              <p:nvPr/>
            </p:nvSpPr>
            <p:spPr>
              <a:xfrm>
                <a:off x="-1586" y="141127162"/>
                <a:ext cx="808972503" cy="9929431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472" y="110000"/>
                    </a:moveTo>
                    <a:cubicBezTo>
                      <a:pt x="114705" y="110000"/>
                      <a:pt x="112938" y="111427"/>
                      <a:pt x="112938" y="112855"/>
                    </a:cubicBezTo>
                    <a:cubicBezTo>
                      <a:pt x="112938" y="114283"/>
                      <a:pt x="112938" y="114283"/>
                      <a:pt x="111177" y="114283"/>
                    </a:cubicBezTo>
                    <a:cubicBezTo>
                      <a:pt x="8822" y="114283"/>
                      <a:pt x="8822" y="114283"/>
                      <a:pt x="8822" y="114283"/>
                    </a:cubicBezTo>
                    <a:cubicBezTo>
                      <a:pt x="7061" y="114283"/>
                      <a:pt x="7061" y="114283"/>
                      <a:pt x="7061" y="112855"/>
                    </a:cubicBezTo>
                    <a:cubicBezTo>
                      <a:pt x="7061" y="7144"/>
                      <a:pt x="7061" y="7144"/>
                      <a:pt x="7061" y="7144"/>
                    </a:cubicBezTo>
                    <a:cubicBezTo>
                      <a:pt x="7061" y="5716"/>
                      <a:pt x="7061" y="5716"/>
                      <a:pt x="8822" y="5716"/>
                    </a:cubicBezTo>
                    <a:cubicBezTo>
                      <a:pt x="10588" y="5716"/>
                      <a:pt x="12355" y="4283"/>
                      <a:pt x="12355" y="2855"/>
                    </a:cubicBezTo>
                    <a:cubicBezTo>
                      <a:pt x="12355" y="1427"/>
                      <a:pt x="10588" y="0"/>
                      <a:pt x="8822" y="0"/>
                    </a:cubicBezTo>
                    <a:cubicBezTo>
                      <a:pt x="3527" y="0"/>
                      <a:pt x="0" y="2855"/>
                      <a:pt x="0" y="7144"/>
                    </a:cubicBezTo>
                    <a:cubicBezTo>
                      <a:pt x="0" y="112855"/>
                      <a:pt x="0" y="112855"/>
                      <a:pt x="0" y="112855"/>
                    </a:cubicBezTo>
                    <a:cubicBezTo>
                      <a:pt x="0" y="117144"/>
                      <a:pt x="3527" y="120000"/>
                      <a:pt x="8822" y="120000"/>
                    </a:cubicBezTo>
                    <a:cubicBezTo>
                      <a:pt x="111177" y="120000"/>
                      <a:pt x="111177" y="120000"/>
                      <a:pt x="111177" y="120000"/>
                    </a:cubicBezTo>
                    <a:cubicBezTo>
                      <a:pt x="116472" y="120000"/>
                      <a:pt x="120000" y="117144"/>
                      <a:pt x="120000" y="112855"/>
                    </a:cubicBezTo>
                    <a:cubicBezTo>
                      <a:pt x="120000" y="111427"/>
                      <a:pt x="118233" y="110000"/>
                      <a:pt x="116472" y="11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76" name="Shape 8776"/>
            <p:cNvSpPr txBox="1"/>
            <p:nvPr/>
          </p:nvSpPr>
          <p:spPr>
            <a:xfrm>
              <a:off x="506499239" y="755720345"/>
              <a:ext cx="1640984407" cy="1144598239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Aerospace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77" name="Shape 8777"/>
          <p:cNvGrpSpPr/>
          <p:nvPr/>
        </p:nvGrpSpPr>
        <p:grpSpPr>
          <a:xfrm>
            <a:off x="5898951" y="5409068"/>
            <a:ext cx="3033293" cy="641747"/>
            <a:chOff x="0" y="0"/>
            <a:chExt cx="2147483647" cy="2147483646"/>
          </a:xfrm>
        </p:grpSpPr>
        <p:sp>
          <p:nvSpPr>
            <p:cNvPr id="8778" name="Shape 8778"/>
            <p:cNvSpPr/>
            <p:nvPr/>
          </p:nvSpPr>
          <p:spPr>
            <a:xfrm>
              <a:off x="0" y="0"/>
              <a:ext cx="487748423" cy="2147483646"/>
            </a:xfrm>
            <a:prstGeom prst="ellipse">
              <a:avLst/>
            </a:prstGeom>
            <a:solidFill>
              <a:srgbClr val="42456C"/>
            </a:solidFill>
            <a:ln w="180975" cap="flat" cmpd="sng">
              <a:solidFill>
                <a:srgbClr val="FFFFFF">
                  <a:alpha val="44705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2000">
                <a:solidFill>
                  <a:srgbClr val="FFFFFF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8779" name="Shape 8779"/>
            <p:cNvGrpSpPr/>
            <p:nvPr/>
          </p:nvGrpSpPr>
          <p:grpSpPr>
            <a:xfrm>
              <a:off x="147734596" y="654437287"/>
              <a:ext cx="192278937" cy="838606511"/>
              <a:chOff x="0" y="0"/>
              <a:chExt cx="1071068756" cy="1060986545"/>
            </a:xfrm>
          </p:grpSpPr>
          <p:sp>
            <p:nvSpPr>
              <p:cNvPr id="8780" name="Shape 8780"/>
              <p:cNvSpPr/>
              <p:nvPr/>
            </p:nvSpPr>
            <p:spPr>
              <a:xfrm>
                <a:off x="0" y="0"/>
                <a:ext cx="1071068756" cy="9778222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294" y="10977"/>
                    </a:moveTo>
                    <a:cubicBezTo>
                      <a:pt x="34188" y="10977"/>
                      <a:pt x="34188" y="10977"/>
                      <a:pt x="34188" y="10977"/>
                    </a:cubicBezTo>
                    <a:cubicBezTo>
                      <a:pt x="28827" y="0"/>
                      <a:pt x="26144" y="0"/>
                      <a:pt x="25472" y="0"/>
                    </a:cubicBezTo>
                    <a:cubicBezTo>
                      <a:pt x="7372" y="0"/>
                      <a:pt x="7372" y="0"/>
                      <a:pt x="7372" y="0"/>
                    </a:cubicBezTo>
                    <a:cubicBezTo>
                      <a:pt x="3350" y="0"/>
                      <a:pt x="0" y="3661"/>
                      <a:pt x="0" y="8050"/>
                    </a:cubicBezTo>
                    <a:cubicBezTo>
                      <a:pt x="0" y="111950"/>
                      <a:pt x="0" y="111950"/>
                      <a:pt x="0" y="111950"/>
                    </a:cubicBezTo>
                    <a:cubicBezTo>
                      <a:pt x="0" y="116338"/>
                      <a:pt x="3350" y="120000"/>
                      <a:pt x="7372" y="120000"/>
                    </a:cubicBezTo>
                    <a:cubicBezTo>
                      <a:pt x="24805" y="120000"/>
                      <a:pt x="24805" y="120000"/>
                      <a:pt x="24805" y="120000"/>
                    </a:cubicBezTo>
                    <a:cubicBezTo>
                      <a:pt x="26144" y="120000"/>
                      <a:pt x="27483" y="118538"/>
                      <a:pt x="27483" y="117072"/>
                    </a:cubicBezTo>
                    <a:cubicBezTo>
                      <a:pt x="27483" y="115611"/>
                      <a:pt x="26144" y="114877"/>
                      <a:pt x="24805" y="114877"/>
                    </a:cubicBezTo>
                    <a:cubicBezTo>
                      <a:pt x="7372" y="114877"/>
                      <a:pt x="7372" y="114877"/>
                      <a:pt x="7372" y="114877"/>
                    </a:cubicBezTo>
                    <a:cubicBezTo>
                      <a:pt x="6033" y="114877"/>
                      <a:pt x="5361" y="113416"/>
                      <a:pt x="5361" y="111950"/>
                    </a:cubicBezTo>
                    <a:cubicBezTo>
                      <a:pt x="5361" y="38050"/>
                      <a:pt x="5361" y="38050"/>
                      <a:pt x="5361" y="38050"/>
                    </a:cubicBezTo>
                    <a:cubicBezTo>
                      <a:pt x="115305" y="38050"/>
                      <a:pt x="115305" y="38050"/>
                      <a:pt x="115305" y="38050"/>
                    </a:cubicBezTo>
                    <a:cubicBezTo>
                      <a:pt x="115305" y="111950"/>
                      <a:pt x="115305" y="111950"/>
                      <a:pt x="115305" y="111950"/>
                    </a:cubicBezTo>
                    <a:cubicBezTo>
                      <a:pt x="115305" y="113416"/>
                      <a:pt x="113966" y="114877"/>
                      <a:pt x="113294" y="114877"/>
                    </a:cubicBezTo>
                    <a:cubicBezTo>
                      <a:pt x="95194" y="114877"/>
                      <a:pt x="95194" y="114877"/>
                      <a:pt x="95194" y="114877"/>
                    </a:cubicBezTo>
                    <a:cubicBezTo>
                      <a:pt x="93855" y="114877"/>
                      <a:pt x="92516" y="115611"/>
                      <a:pt x="92516" y="117072"/>
                    </a:cubicBezTo>
                    <a:cubicBezTo>
                      <a:pt x="92516" y="118538"/>
                      <a:pt x="93855" y="120000"/>
                      <a:pt x="95194" y="120000"/>
                    </a:cubicBezTo>
                    <a:cubicBezTo>
                      <a:pt x="113294" y="120000"/>
                      <a:pt x="113294" y="120000"/>
                      <a:pt x="113294" y="120000"/>
                    </a:cubicBezTo>
                    <a:cubicBezTo>
                      <a:pt x="117316" y="120000"/>
                      <a:pt x="120000" y="116338"/>
                      <a:pt x="120000" y="111950"/>
                    </a:cubicBezTo>
                    <a:cubicBezTo>
                      <a:pt x="120000" y="19022"/>
                      <a:pt x="120000" y="19022"/>
                      <a:pt x="120000" y="19022"/>
                    </a:cubicBezTo>
                    <a:cubicBezTo>
                      <a:pt x="120000" y="14633"/>
                      <a:pt x="117316" y="10977"/>
                      <a:pt x="113294" y="10977"/>
                    </a:cubicBezTo>
                    <a:close/>
                    <a:moveTo>
                      <a:pt x="5361" y="32927"/>
                    </a:moveTo>
                    <a:cubicBezTo>
                      <a:pt x="5361" y="8050"/>
                      <a:pt x="5361" y="8050"/>
                      <a:pt x="5361" y="8050"/>
                    </a:cubicBezTo>
                    <a:cubicBezTo>
                      <a:pt x="5361" y="6583"/>
                      <a:pt x="6033" y="5122"/>
                      <a:pt x="7372" y="5122"/>
                    </a:cubicBezTo>
                    <a:cubicBezTo>
                      <a:pt x="24805" y="5122"/>
                      <a:pt x="24805" y="5122"/>
                      <a:pt x="24805" y="5122"/>
                    </a:cubicBezTo>
                    <a:cubicBezTo>
                      <a:pt x="26144" y="5855"/>
                      <a:pt x="28155" y="10244"/>
                      <a:pt x="30166" y="14633"/>
                    </a:cubicBezTo>
                    <a:cubicBezTo>
                      <a:pt x="30166" y="16100"/>
                      <a:pt x="31511" y="16100"/>
                      <a:pt x="32177" y="16100"/>
                    </a:cubicBezTo>
                    <a:cubicBezTo>
                      <a:pt x="113294" y="16100"/>
                      <a:pt x="113294" y="16100"/>
                      <a:pt x="113294" y="16100"/>
                    </a:cubicBezTo>
                    <a:cubicBezTo>
                      <a:pt x="113966" y="16100"/>
                      <a:pt x="115305" y="17561"/>
                      <a:pt x="115305" y="19022"/>
                    </a:cubicBezTo>
                    <a:cubicBezTo>
                      <a:pt x="115305" y="32927"/>
                      <a:pt x="115305" y="32927"/>
                      <a:pt x="115305" y="32927"/>
                    </a:cubicBezTo>
                    <a:lnTo>
                      <a:pt x="5361" y="329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81" name="Shape 8781"/>
              <p:cNvSpPr/>
              <p:nvPr/>
            </p:nvSpPr>
            <p:spPr>
              <a:xfrm>
                <a:off x="437830900" y="684871300"/>
                <a:ext cx="199315383" cy="2022236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384" y="3478"/>
                    </a:moveTo>
                    <a:cubicBezTo>
                      <a:pt x="53724" y="-7114"/>
                      <a:pt x="17900" y="7008"/>
                      <a:pt x="3570" y="38787"/>
                    </a:cubicBezTo>
                    <a:cubicBezTo>
                      <a:pt x="-7176" y="67035"/>
                      <a:pt x="7152" y="102345"/>
                      <a:pt x="35812" y="116469"/>
                    </a:cubicBezTo>
                    <a:cubicBezTo>
                      <a:pt x="46559" y="120000"/>
                      <a:pt x="53724" y="120000"/>
                      <a:pt x="60889" y="120000"/>
                    </a:cubicBezTo>
                    <a:cubicBezTo>
                      <a:pt x="85966" y="120000"/>
                      <a:pt x="107461" y="105876"/>
                      <a:pt x="114626" y="81159"/>
                    </a:cubicBezTo>
                    <a:cubicBezTo>
                      <a:pt x="121791" y="67035"/>
                      <a:pt x="121791" y="52911"/>
                      <a:pt x="114626" y="38787"/>
                    </a:cubicBezTo>
                    <a:cubicBezTo>
                      <a:pt x="111043" y="21132"/>
                      <a:pt x="96714" y="10539"/>
                      <a:pt x="82384" y="3478"/>
                    </a:cubicBezTo>
                    <a:close/>
                    <a:moveTo>
                      <a:pt x="93131" y="74097"/>
                    </a:moveTo>
                    <a:cubicBezTo>
                      <a:pt x="85966" y="88221"/>
                      <a:pt x="64472" y="98814"/>
                      <a:pt x="46559" y="91752"/>
                    </a:cubicBezTo>
                    <a:cubicBezTo>
                      <a:pt x="39394" y="88221"/>
                      <a:pt x="32230" y="81159"/>
                      <a:pt x="28647" y="74097"/>
                    </a:cubicBezTo>
                    <a:cubicBezTo>
                      <a:pt x="25065" y="63504"/>
                      <a:pt x="25065" y="56442"/>
                      <a:pt x="28647" y="49380"/>
                    </a:cubicBezTo>
                    <a:cubicBezTo>
                      <a:pt x="35812" y="35256"/>
                      <a:pt x="46559" y="28194"/>
                      <a:pt x="60889" y="28194"/>
                    </a:cubicBezTo>
                    <a:cubicBezTo>
                      <a:pt x="64472" y="28194"/>
                      <a:pt x="68054" y="28194"/>
                      <a:pt x="71636" y="28194"/>
                    </a:cubicBezTo>
                    <a:cubicBezTo>
                      <a:pt x="82384" y="31725"/>
                      <a:pt x="89549" y="38787"/>
                      <a:pt x="93131" y="45849"/>
                    </a:cubicBezTo>
                    <a:cubicBezTo>
                      <a:pt x="93131" y="56442"/>
                      <a:pt x="96714" y="63504"/>
                      <a:pt x="93131" y="740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782" name="Shape 8782"/>
              <p:cNvSpPr/>
              <p:nvPr/>
            </p:nvSpPr>
            <p:spPr>
              <a:xfrm>
                <a:off x="260694475" y="511590900"/>
                <a:ext cx="553318359" cy="5493956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399" y="70433"/>
                    </a:moveTo>
                    <a:cubicBezTo>
                      <a:pt x="107009" y="63911"/>
                      <a:pt x="107009" y="63911"/>
                      <a:pt x="107009" y="63911"/>
                    </a:cubicBezTo>
                    <a:cubicBezTo>
                      <a:pt x="107009" y="61305"/>
                      <a:pt x="107009" y="58694"/>
                      <a:pt x="107009" y="56088"/>
                    </a:cubicBezTo>
                    <a:cubicBezTo>
                      <a:pt x="117399" y="49566"/>
                      <a:pt x="117399" y="49566"/>
                      <a:pt x="117399" y="49566"/>
                    </a:cubicBezTo>
                    <a:cubicBezTo>
                      <a:pt x="120000" y="48261"/>
                      <a:pt x="120000" y="46955"/>
                      <a:pt x="120000" y="44350"/>
                    </a:cubicBezTo>
                    <a:cubicBezTo>
                      <a:pt x="118702" y="39127"/>
                      <a:pt x="116102" y="33911"/>
                      <a:pt x="113507" y="28694"/>
                    </a:cubicBezTo>
                    <a:cubicBezTo>
                      <a:pt x="112204" y="26088"/>
                      <a:pt x="109609" y="26088"/>
                      <a:pt x="108312" y="26088"/>
                    </a:cubicBezTo>
                    <a:cubicBezTo>
                      <a:pt x="95322" y="30000"/>
                      <a:pt x="95322" y="30000"/>
                      <a:pt x="95322" y="30000"/>
                    </a:cubicBezTo>
                    <a:cubicBezTo>
                      <a:pt x="94024" y="27388"/>
                      <a:pt x="92727" y="26088"/>
                      <a:pt x="90127" y="23477"/>
                    </a:cubicBezTo>
                    <a:cubicBezTo>
                      <a:pt x="94024" y="11738"/>
                      <a:pt x="94024" y="11738"/>
                      <a:pt x="94024" y="11738"/>
                    </a:cubicBezTo>
                    <a:cubicBezTo>
                      <a:pt x="94024" y="10433"/>
                      <a:pt x="92727" y="7827"/>
                      <a:pt x="91424" y="6522"/>
                    </a:cubicBezTo>
                    <a:cubicBezTo>
                      <a:pt x="86229" y="3911"/>
                      <a:pt x="81034" y="1305"/>
                      <a:pt x="75839" y="0"/>
                    </a:cubicBezTo>
                    <a:cubicBezTo>
                      <a:pt x="73244" y="0"/>
                      <a:pt x="70644" y="0"/>
                      <a:pt x="69347" y="2611"/>
                    </a:cubicBezTo>
                    <a:cubicBezTo>
                      <a:pt x="64152" y="13044"/>
                      <a:pt x="64152" y="13044"/>
                      <a:pt x="64152" y="13044"/>
                    </a:cubicBezTo>
                    <a:cubicBezTo>
                      <a:pt x="61551" y="13044"/>
                      <a:pt x="58957" y="13044"/>
                      <a:pt x="56356" y="13044"/>
                    </a:cubicBezTo>
                    <a:cubicBezTo>
                      <a:pt x="49864" y="2611"/>
                      <a:pt x="49864" y="2611"/>
                      <a:pt x="49864" y="2611"/>
                    </a:cubicBezTo>
                    <a:cubicBezTo>
                      <a:pt x="48567" y="0"/>
                      <a:pt x="45966" y="0"/>
                      <a:pt x="44669" y="0"/>
                    </a:cubicBezTo>
                    <a:cubicBezTo>
                      <a:pt x="39474" y="1305"/>
                      <a:pt x="32981" y="3911"/>
                      <a:pt x="29084" y="6522"/>
                    </a:cubicBezTo>
                    <a:cubicBezTo>
                      <a:pt x="26483" y="7827"/>
                      <a:pt x="25186" y="10433"/>
                      <a:pt x="26483" y="11738"/>
                    </a:cubicBezTo>
                    <a:cubicBezTo>
                      <a:pt x="29084" y="24783"/>
                      <a:pt x="29084" y="24783"/>
                      <a:pt x="29084" y="24783"/>
                    </a:cubicBezTo>
                    <a:cubicBezTo>
                      <a:pt x="27786" y="26088"/>
                      <a:pt x="25186" y="27388"/>
                      <a:pt x="23889" y="30000"/>
                    </a:cubicBezTo>
                    <a:cubicBezTo>
                      <a:pt x="12201" y="26088"/>
                      <a:pt x="12201" y="26088"/>
                      <a:pt x="12201" y="26088"/>
                    </a:cubicBezTo>
                    <a:cubicBezTo>
                      <a:pt x="9601" y="26088"/>
                      <a:pt x="8304" y="27388"/>
                      <a:pt x="7006" y="28694"/>
                    </a:cubicBezTo>
                    <a:cubicBezTo>
                      <a:pt x="4406" y="33911"/>
                      <a:pt x="1811" y="39127"/>
                      <a:pt x="508" y="44350"/>
                    </a:cubicBezTo>
                    <a:cubicBezTo>
                      <a:pt x="-788" y="46955"/>
                      <a:pt x="508" y="49566"/>
                      <a:pt x="3109" y="49566"/>
                    </a:cubicBezTo>
                    <a:cubicBezTo>
                      <a:pt x="13499" y="56088"/>
                      <a:pt x="13499" y="56088"/>
                      <a:pt x="13499" y="56088"/>
                    </a:cubicBezTo>
                    <a:cubicBezTo>
                      <a:pt x="13499" y="58694"/>
                      <a:pt x="13499" y="61305"/>
                      <a:pt x="13499" y="63911"/>
                    </a:cubicBezTo>
                    <a:cubicBezTo>
                      <a:pt x="3109" y="70433"/>
                      <a:pt x="3109" y="70433"/>
                      <a:pt x="3109" y="70433"/>
                    </a:cubicBezTo>
                    <a:cubicBezTo>
                      <a:pt x="508" y="71738"/>
                      <a:pt x="508" y="74350"/>
                      <a:pt x="508" y="75650"/>
                    </a:cubicBezTo>
                    <a:cubicBezTo>
                      <a:pt x="1811" y="80872"/>
                      <a:pt x="4406" y="87388"/>
                      <a:pt x="7006" y="91305"/>
                    </a:cubicBezTo>
                    <a:cubicBezTo>
                      <a:pt x="8304" y="93911"/>
                      <a:pt x="10898" y="93911"/>
                      <a:pt x="12201" y="93911"/>
                    </a:cubicBezTo>
                    <a:cubicBezTo>
                      <a:pt x="23889" y="91305"/>
                      <a:pt x="23889" y="91305"/>
                      <a:pt x="23889" y="91305"/>
                    </a:cubicBezTo>
                    <a:cubicBezTo>
                      <a:pt x="26483" y="92611"/>
                      <a:pt x="27786" y="93911"/>
                      <a:pt x="30381" y="96522"/>
                    </a:cubicBezTo>
                    <a:cubicBezTo>
                      <a:pt x="26483" y="108261"/>
                      <a:pt x="26483" y="108261"/>
                      <a:pt x="26483" y="108261"/>
                    </a:cubicBezTo>
                    <a:cubicBezTo>
                      <a:pt x="26483" y="110872"/>
                      <a:pt x="27786" y="112172"/>
                      <a:pt x="29084" y="113477"/>
                    </a:cubicBezTo>
                    <a:cubicBezTo>
                      <a:pt x="34279" y="116088"/>
                      <a:pt x="39474" y="118694"/>
                      <a:pt x="44669" y="120000"/>
                    </a:cubicBezTo>
                    <a:cubicBezTo>
                      <a:pt x="44669" y="120000"/>
                      <a:pt x="45966" y="120000"/>
                      <a:pt x="45966" y="120000"/>
                    </a:cubicBezTo>
                    <a:cubicBezTo>
                      <a:pt x="47269" y="120000"/>
                      <a:pt x="49864" y="120000"/>
                      <a:pt x="49864" y="117388"/>
                    </a:cubicBezTo>
                    <a:cubicBezTo>
                      <a:pt x="56356" y="106955"/>
                      <a:pt x="56356" y="106955"/>
                      <a:pt x="56356" y="106955"/>
                    </a:cubicBezTo>
                    <a:cubicBezTo>
                      <a:pt x="58957" y="106955"/>
                      <a:pt x="61551" y="106955"/>
                      <a:pt x="64152" y="106955"/>
                    </a:cubicBezTo>
                    <a:cubicBezTo>
                      <a:pt x="70644" y="117388"/>
                      <a:pt x="70644" y="117388"/>
                      <a:pt x="70644" y="117388"/>
                    </a:cubicBezTo>
                    <a:cubicBezTo>
                      <a:pt x="71941" y="120000"/>
                      <a:pt x="73244" y="120000"/>
                      <a:pt x="75839" y="120000"/>
                    </a:cubicBezTo>
                    <a:cubicBezTo>
                      <a:pt x="81034" y="118694"/>
                      <a:pt x="86229" y="116088"/>
                      <a:pt x="91424" y="113477"/>
                    </a:cubicBezTo>
                    <a:cubicBezTo>
                      <a:pt x="94024" y="112172"/>
                      <a:pt x="94024" y="109566"/>
                      <a:pt x="94024" y="108261"/>
                    </a:cubicBezTo>
                    <a:cubicBezTo>
                      <a:pt x="90127" y="96522"/>
                      <a:pt x="90127" y="96522"/>
                      <a:pt x="90127" y="96522"/>
                    </a:cubicBezTo>
                    <a:cubicBezTo>
                      <a:pt x="92727" y="93911"/>
                      <a:pt x="94024" y="92611"/>
                      <a:pt x="96619" y="90000"/>
                    </a:cubicBezTo>
                    <a:cubicBezTo>
                      <a:pt x="108312" y="93911"/>
                      <a:pt x="108312" y="93911"/>
                      <a:pt x="108312" y="93911"/>
                    </a:cubicBezTo>
                    <a:cubicBezTo>
                      <a:pt x="109609" y="93911"/>
                      <a:pt x="112204" y="92611"/>
                      <a:pt x="113507" y="91305"/>
                    </a:cubicBezTo>
                    <a:cubicBezTo>
                      <a:pt x="116102" y="86088"/>
                      <a:pt x="118702" y="80872"/>
                      <a:pt x="120000" y="75650"/>
                    </a:cubicBezTo>
                    <a:cubicBezTo>
                      <a:pt x="120000" y="73044"/>
                      <a:pt x="120000" y="70433"/>
                      <a:pt x="117399" y="70433"/>
                    </a:cubicBezTo>
                    <a:close/>
                    <a:moveTo>
                      <a:pt x="107009" y="83477"/>
                    </a:moveTo>
                    <a:cubicBezTo>
                      <a:pt x="95322" y="79566"/>
                      <a:pt x="95322" y="79566"/>
                      <a:pt x="95322" y="79566"/>
                    </a:cubicBezTo>
                    <a:cubicBezTo>
                      <a:pt x="94024" y="79566"/>
                      <a:pt x="91424" y="80872"/>
                      <a:pt x="90127" y="82172"/>
                    </a:cubicBezTo>
                    <a:cubicBezTo>
                      <a:pt x="87532" y="84783"/>
                      <a:pt x="84932" y="87388"/>
                      <a:pt x="82337" y="90000"/>
                    </a:cubicBezTo>
                    <a:cubicBezTo>
                      <a:pt x="81034" y="91305"/>
                      <a:pt x="79737" y="93911"/>
                      <a:pt x="79737" y="95216"/>
                    </a:cubicBezTo>
                    <a:cubicBezTo>
                      <a:pt x="83634" y="106955"/>
                      <a:pt x="83634" y="106955"/>
                      <a:pt x="83634" y="106955"/>
                    </a:cubicBezTo>
                    <a:cubicBezTo>
                      <a:pt x="81034" y="108261"/>
                      <a:pt x="79737" y="108261"/>
                      <a:pt x="77136" y="109566"/>
                    </a:cubicBezTo>
                    <a:cubicBezTo>
                      <a:pt x="70644" y="99127"/>
                      <a:pt x="70644" y="99127"/>
                      <a:pt x="70644" y="99127"/>
                    </a:cubicBezTo>
                    <a:cubicBezTo>
                      <a:pt x="69347" y="97827"/>
                      <a:pt x="68049" y="96522"/>
                      <a:pt x="65449" y="96522"/>
                    </a:cubicBezTo>
                    <a:cubicBezTo>
                      <a:pt x="62854" y="97827"/>
                      <a:pt x="58957" y="97827"/>
                      <a:pt x="55059" y="96522"/>
                    </a:cubicBezTo>
                    <a:cubicBezTo>
                      <a:pt x="52464" y="96522"/>
                      <a:pt x="51161" y="97827"/>
                      <a:pt x="49864" y="99127"/>
                    </a:cubicBezTo>
                    <a:cubicBezTo>
                      <a:pt x="43372" y="109566"/>
                      <a:pt x="43372" y="109566"/>
                      <a:pt x="43372" y="109566"/>
                    </a:cubicBezTo>
                    <a:cubicBezTo>
                      <a:pt x="42074" y="108261"/>
                      <a:pt x="39474" y="108261"/>
                      <a:pt x="36874" y="106955"/>
                    </a:cubicBezTo>
                    <a:cubicBezTo>
                      <a:pt x="40771" y="95216"/>
                      <a:pt x="40771" y="95216"/>
                      <a:pt x="40771" y="95216"/>
                    </a:cubicBezTo>
                    <a:cubicBezTo>
                      <a:pt x="40771" y="93911"/>
                      <a:pt x="39474" y="91305"/>
                      <a:pt x="38176" y="90000"/>
                    </a:cubicBezTo>
                    <a:cubicBezTo>
                      <a:pt x="35576" y="88694"/>
                      <a:pt x="32981" y="84783"/>
                      <a:pt x="30381" y="82172"/>
                    </a:cubicBezTo>
                    <a:cubicBezTo>
                      <a:pt x="29084" y="80872"/>
                      <a:pt x="26483" y="79566"/>
                      <a:pt x="25186" y="80872"/>
                    </a:cubicBezTo>
                    <a:cubicBezTo>
                      <a:pt x="13499" y="83477"/>
                      <a:pt x="13499" y="83477"/>
                      <a:pt x="13499" y="83477"/>
                    </a:cubicBezTo>
                    <a:cubicBezTo>
                      <a:pt x="12201" y="80872"/>
                      <a:pt x="12201" y="79566"/>
                      <a:pt x="10898" y="76955"/>
                    </a:cubicBezTo>
                    <a:cubicBezTo>
                      <a:pt x="21288" y="70433"/>
                      <a:pt x="21288" y="70433"/>
                      <a:pt x="21288" y="70433"/>
                    </a:cubicBezTo>
                    <a:cubicBezTo>
                      <a:pt x="22591" y="70433"/>
                      <a:pt x="23889" y="67827"/>
                      <a:pt x="23889" y="66522"/>
                    </a:cubicBezTo>
                    <a:cubicBezTo>
                      <a:pt x="22591" y="62611"/>
                      <a:pt x="22591" y="58694"/>
                      <a:pt x="23889" y="54783"/>
                    </a:cubicBezTo>
                    <a:cubicBezTo>
                      <a:pt x="23889" y="52172"/>
                      <a:pt x="22591" y="50872"/>
                      <a:pt x="21288" y="49566"/>
                    </a:cubicBezTo>
                    <a:cubicBezTo>
                      <a:pt x="10898" y="43044"/>
                      <a:pt x="10898" y="43044"/>
                      <a:pt x="10898" y="43044"/>
                    </a:cubicBezTo>
                    <a:cubicBezTo>
                      <a:pt x="10898" y="41738"/>
                      <a:pt x="12201" y="39127"/>
                      <a:pt x="13499" y="36522"/>
                    </a:cubicBezTo>
                    <a:cubicBezTo>
                      <a:pt x="25186" y="40433"/>
                      <a:pt x="25186" y="40433"/>
                      <a:pt x="25186" y="40433"/>
                    </a:cubicBezTo>
                    <a:cubicBezTo>
                      <a:pt x="26483" y="40433"/>
                      <a:pt x="29084" y="40433"/>
                      <a:pt x="30381" y="37827"/>
                    </a:cubicBezTo>
                    <a:cubicBezTo>
                      <a:pt x="31679" y="35216"/>
                      <a:pt x="35576" y="32611"/>
                      <a:pt x="38176" y="30000"/>
                    </a:cubicBezTo>
                    <a:cubicBezTo>
                      <a:pt x="39474" y="28694"/>
                      <a:pt x="40771" y="26088"/>
                      <a:pt x="39474" y="24783"/>
                    </a:cubicBezTo>
                    <a:cubicBezTo>
                      <a:pt x="36874" y="13044"/>
                      <a:pt x="36874" y="13044"/>
                      <a:pt x="36874" y="13044"/>
                    </a:cubicBezTo>
                    <a:cubicBezTo>
                      <a:pt x="39474" y="11738"/>
                      <a:pt x="40771" y="11738"/>
                      <a:pt x="43372" y="10433"/>
                    </a:cubicBezTo>
                    <a:cubicBezTo>
                      <a:pt x="48567" y="20872"/>
                      <a:pt x="48567" y="20872"/>
                      <a:pt x="48567" y="20872"/>
                    </a:cubicBezTo>
                    <a:cubicBezTo>
                      <a:pt x="49864" y="22172"/>
                      <a:pt x="52464" y="23477"/>
                      <a:pt x="53762" y="23477"/>
                    </a:cubicBezTo>
                    <a:cubicBezTo>
                      <a:pt x="57659" y="22172"/>
                      <a:pt x="61551" y="22172"/>
                      <a:pt x="65449" y="23477"/>
                    </a:cubicBezTo>
                    <a:cubicBezTo>
                      <a:pt x="68049" y="23477"/>
                      <a:pt x="69347" y="22172"/>
                      <a:pt x="70644" y="20872"/>
                    </a:cubicBezTo>
                    <a:cubicBezTo>
                      <a:pt x="75839" y="10433"/>
                      <a:pt x="75839" y="10433"/>
                      <a:pt x="75839" y="10433"/>
                    </a:cubicBezTo>
                    <a:cubicBezTo>
                      <a:pt x="78439" y="11738"/>
                      <a:pt x="81034" y="11738"/>
                      <a:pt x="83634" y="13044"/>
                    </a:cubicBezTo>
                    <a:cubicBezTo>
                      <a:pt x="79737" y="24783"/>
                      <a:pt x="79737" y="24783"/>
                      <a:pt x="79737" y="24783"/>
                    </a:cubicBezTo>
                    <a:cubicBezTo>
                      <a:pt x="79737" y="26088"/>
                      <a:pt x="79737" y="28694"/>
                      <a:pt x="82337" y="30000"/>
                    </a:cubicBezTo>
                    <a:cubicBezTo>
                      <a:pt x="84932" y="32611"/>
                      <a:pt x="87532" y="35216"/>
                      <a:pt x="90127" y="37827"/>
                    </a:cubicBezTo>
                    <a:cubicBezTo>
                      <a:pt x="91424" y="39127"/>
                      <a:pt x="92727" y="40433"/>
                      <a:pt x="95322" y="40433"/>
                    </a:cubicBezTo>
                    <a:cubicBezTo>
                      <a:pt x="107009" y="36522"/>
                      <a:pt x="107009" y="36522"/>
                      <a:pt x="107009" y="36522"/>
                    </a:cubicBezTo>
                    <a:cubicBezTo>
                      <a:pt x="107009" y="39127"/>
                      <a:pt x="108312" y="40433"/>
                      <a:pt x="109609" y="43044"/>
                    </a:cubicBezTo>
                    <a:cubicBezTo>
                      <a:pt x="99219" y="49566"/>
                      <a:pt x="99219" y="49566"/>
                      <a:pt x="99219" y="49566"/>
                    </a:cubicBezTo>
                    <a:cubicBezTo>
                      <a:pt x="97922" y="49566"/>
                      <a:pt x="96619" y="52172"/>
                      <a:pt x="96619" y="54783"/>
                    </a:cubicBezTo>
                    <a:cubicBezTo>
                      <a:pt x="97922" y="57388"/>
                      <a:pt x="97922" y="61305"/>
                      <a:pt x="96619" y="65216"/>
                    </a:cubicBezTo>
                    <a:cubicBezTo>
                      <a:pt x="96619" y="67827"/>
                      <a:pt x="97922" y="69127"/>
                      <a:pt x="99219" y="70433"/>
                    </a:cubicBezTo>
                    <a:cubicBezTo>
                      <a:pt x="109609" y="76955"/>
                      <a:pt x="109609" y="76955"/>
                      <a:pt x="109609" y="76955"/>
                    </a:cubicBezTo>
                    <a:cubicBezTo>
                      <a:pt x="108312" y="78261"/>
                      <a:pt x="108312" y="80872"/>
                      <a:pt x="107009" y="834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7138" tIns="17138" rIns="17138" bIns="17138" anchor="t" anchorCtr="0">
                <a:noAutofit/>
              </a:bodyPr>
              <a:lstStyle/>
              <a:p>
                <a:endParaRPr sz="200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8783" name="Shape 8783"/>
            <p:cNvSpPr txBox="1"/>
            <p:nvPr/>
          </p:nvSpPr>
          <p:spPr>
            <a:xfrm>
              <a:off x="491808082" y="654434270"/>
              <a:ext cx="1655675565" cy="1245880968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t" anchorCtr="0">
              <a:noAutofit/>
            </a:bodyPr>
            <a:lstStyle/>
            <a:p>
              <a:pPr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Hospitality/Healthcare/</a:t>
              </a:r>
            </a:p>
            <a:p>
              <a:pPr>
                <a:buClr>
                  <a:srgbClr val="111111"/>
                </a:buClr>
                <a:buSzPct val="25000"/>
              </a:pPr>
              <a:r>
                <a:rPr lang="en-US" sz="1600" dirty="0" smtClean="0">
                  <a:solidFill>
                    <a:srgbClr val="111111"/>
                  </a:solidFill>
                  <a:ea typeface="Lato"/>
                  <a:cs typeface="Lato"/>
                  <a:sym typeface="Lato"/>
                </a:rPr>
                <a:t>Pharma</a:t>
              </a:r>
              <a:endParaRPr lang="en-US" sz="1600" dirty="0">
                <a:solidFill>
                  <a:srgbClr val="111111"/>
                </a:solidFill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2" name="Shape 4653"/>
          <p:cNvSpPr/>
          <p:nvPr/>
        </p:nvSpPr>
        <p:spPr>
          <a:xfrm>
            <a:off x="4235693" y="3910570"/>
            <a:ext cx="665930" cy="665962"/>
          </a:xfrm>
          <a:prstGeom prst="ellipse">
            <a:avLst/>
          </a:prstGeom>
          <a:solidFill>
            <a:srgbClr val="42456C"/>
          </a:solidFill>
          <a:ln>
            <a:noFill/>
          </a:ln>
        </p:spPr>
        <p:txBody>
          <a:bodyPr lIns="17138" tIns="17138" rIns="17138" bIns="17138" anchor="ctr" anchorCtr="0">
            <a:noAutofit/>
          </a:bodyPr>
          <a:lstStyle/>
          <a:p>
            <a:endParaRPr sz="140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Shape 4685"/>
          <p:cNvSpPr/>
          <p:nvPr/>
        </p:nvSpPr>
        <p:spPr>
          <a:xfrm>
            <a:off x="4501050" y="4340602"/>
            <a:ext cx="141476" cy="1090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0833" y="68233"/>
                </a:moveTo>
                <a:cubicBezTo>
                  <a:pt x="108996" y="63527"/>
                  <a:pt x="107164" y="61177"/>
                  <a:pt x="103499" y="61177"/>
                </a:cubicBezTo>
                <a:cubicBezTo>
                  <a:pt x="79660" y="61177"/>
                  <a:pt x="79660" y="61177"/>
                  <a:pt x="79660" y="61177"/>
                </a:cubicBezTo>
                <a:cubicBezTo>
                  <a:pt x="79660" y="9411"/>
                  <a:pt x="79660" y="9411"/>
                  <a:pt x="79660" y="9411"/>
                </a:cubicBezTo>
                <a:cubicBezTo>
                  <a:pt x="79660" y="4705"/>
                  <a:pt x="77827" y="0"/>
                  <a:pt x="74158" y="0"/>
                </a:cubicBezTo>
                <a:cubicBezTo>
                  <a:pt x="68656" y="0"/>
                  <a:pt x="66824" y="4705"/>
                  <a:pt x="66824" y="9411"/>
                </a:cubicBezTo>
                <a:cubicBezTo>
                  <a:pt x="66824" y="61177"/>
                  <a:pt x="66824" y="61177"/>
                  <a:pt x="66824" y="61177"/>
                </a:cubicBezTo>
                <a:cubicBezTo>
                  <a:pt x="53988" y="61177"/>
                  <a:pt x="53988" y="61177"/>
                  <a:pt x="53988" y="61177"/>
                </a:cubicBezTo>
                <a:cubicBezTo>
                  <a:pt x="53988" y="9411"/>
                  <a:pt x="53988" y="9411"/>
                  <a:pt x="53988" y="9411"/>
                </a:cubicBezTo>
                <a:cubicBezTo>
                  <a:pt x="53988" y="4705"/>
                  <a:pt x="50324" y="0"/>
                  <a:pt x="46654" y="0"/>
                </a:cubicBezTo>
                <a:cubicBezTo>
                  <a:pt x="42990" y="0"/>
                  <a:pt x="39320" y="4705"/>
                  <a:pt x="39320" y="9411"/>
                </a:cubicBezTo>
                <a:cubicBezTo>
                  <a:pt x="39320" y="61177"/>
                  <a:pt x="39320" y="61177"/>
                  <a:pt x="39320" y="61177"/>
                </a:cubicBezTo>
                <a:cubicBezTo>
                  <a:pt x="15480" y="61177"/>
                  <a:pt x="15480" y="61177"/>
                  <a:pt x="15480" y="61177"/>
                </a:cubicBezTo>
                <a:cubicBezTo>
                  <a:pt x="11816" y="61177"/>
                  <a:pt x="9984" y="63527"/>
                  <a:pt x="9984" y="68233"/>
                </a:cubicBezTo>
                <a:cubicBezTo>
                  <a:pt x="812" y="108233"/>
                  <a:pt x="812" y="108233"/>
                  <a:pt x="812" y="108233"/>
                </a:cubicBezTo>
                <a:cubicBezTo>
                  <a:pt x="-1019" y="110588"/>
                  <a:pt x="812" y="112938"/>
                  <a:pt x="812" y="115294"/>
                </a:cubicBezTo>
                <a:cubicBezTo>
                  <a:pt x="2650" y="117644"/>
                  <a:pt x="4482" y="120000"/>
                  <a:pt x="6314" y="120000"/>
                </a:cubicBezTo>
                <a:cubicBezTo>
                  <a:pt x="112665" y="120000"/>
                  <a:pt x="112665" y="120000"/>
                  <a:pt x="112665" y="120000"/>
                </a:cubicBezTo>
                <a:cubicBezTo>
                  <a:pt x="112665" y="120000"/>
                  <a:pt x="112665" y="120000"/>
                  <a:pt x="112665" y="120000"/>
                </a:cubicBezTo>
                <a:cubicBezTo>
                  <a:pt x="116330" y="120000"/>
                  <a:pt x="120000" y="115294"/>
                  <a:pt x="120000" y="110588"/>
                </a:cubicBezTo>
                <a:cubicBezTo>
                  <a:pt x="120000" y="108233"/>
                  <a:pt x="120000" y="108233"/>
                  <a:pt x="118167" y="105883"/>
                </a:cubicBezTo>
                <a:lnTo>
                  <a:pt x="110833" y="68233"/>
                </a:lnTo>
                <a:close/>
                <a:moveTo>
                  <a:pt x="15480" y="101177"/>
                </a:moveTo>
                <a:cubicBezTo>
                  <a:pt x="20982" y="80000"/>
                  <a:pt x="20982" y="80000"/>
                  <a:pt x="20982" y="80000"/>
                </a:cubicBezTo>
                <a:cubicBezTo>
                  <a:pt x="44822" y="80000"/>
                  <a:pt x="44822" y="80000"/>
                  <a:pt x="44822" y="80000"/>
                </a:cubicBezTo>
                <a:cubicBezTo>
                  <a:pt x="44822" y="80000"/>
                  <a:pt x="46654" y="80000"/>
                  <a:pt x="46654" y="80000"/>
                </a:cubicBezTo>
                <a:cubicBezTo>
                  <a:pt x="46654" y="80000"/>
                  <a:pt x="48486" y="80000"/>
                  <a:pt x="48486" y="80000"/>
                </a:cubicBezTo>
                <a:cubicBezTo>
                  <a:pt x="72326" y="80000"/>
                  <a:pt x="72326" y="80000"/>
                  <a:pt x="72326" y="80000"/>
                </a:cubicBezTo>
                <a:cubicBezTo>
                  <a:pt x="72326" y="80000"/>
                  <a:pt x="72326" y="80000"/>
                  <a:pt x="74158" y="80000"/>
                </a:cubicBezTo>
                <a:cubicBezTo>
                  <a:pt x="74158" y="80000"/>
                  <a:pt x="74158" y="80000"/>
                  <a:pt x="74158" y="80000"/>
                </a:cubicBezTo>
                <a:cubicBezTo>
                  <a:pt x="97997" y="80000"/>
                  <a:pt x="97997" y="80000"/>
                  <a:pt x="97997" y="80000"/>
                </a:cubicBezTo>
                <a:cubicBezTo>
                  <a:pt x="103499" y="101177"/>
                  <a:pt x="103499" y="101177"/>
                  <a:pt x="103499" y="101177"/>
                </a:cubicBezTo>
                <a:lnTo>
                  <a:pt x="15480" y="101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7138" tIns="17138" rIns="17138" bIns="17138" anchor="t" anchorCtr="0">
            <a:noAutofit/>
          </a:bodyPr>
          <a:lstStyle/>
          <a:p>
            <a:endParaRPr sz="140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4686"/>
          <p:cNvSpPr/>
          <p:nvPr/>
        </p:nvSpPr>
        <p:spPr>
          <a:xfrm>
            <a:off x="4388322" y="4063414"/>
            <a:ext cx="367403" cy="2662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17" y="36772"/>
                </a:moveTo>
                <a:cubicBezTo>
                  <a:pt x="115503" y="29033"/>
                  <a:pt x="111275" y="24194"/>
                  <a:pt x="106347" y="22255"/>
                </a:cubicBezTo>
                <a:cubicBezTo>
                  <a:pt x="104239" y="21288"/>
                  <a:pt x="102125" y="21288"/>
                  <a:pt x="100012" y="21288"/>
                </a:cubicBezTo>
                <a:cubicBezTo>
                  <a:pt x="100012" y="9677"/>
                  <a:pt x="100012" y="9677"/>
                  <a:pt x="100012" y="9677"/>
                </a:cubicBezTo>
                <a:cubicBezTo>
                  <a:pt x="100012" y="4838"/>
                  <a:pt x="97197" y="0"/>
                  <a:pt x="93676" y="0"/>
                </a:cubicBezTo>
                <a:cubicBezTo>
                  <a:pt x="26082" y="0"/>
                  <a:pt x="26082" y="0"/>
                  <a:pt x="26082" y="0"/>
                </a:cubicBezTo>
                <a:cubicBezTo>
                  <a:pt x="22561" y="0"/>
                  <a:pt x="19746" y="4838"/>
                  <a:pt x="19746" y="9677"/>
                </a:cubicBezTo>
                <a:cubicBezTo>
                  <a:pt x="19746" y="21288"/>
                  <a:pt x="19746" y="21288"/>
                  <a:pt x="19746" y="21288"/>
                </a:cubicBezTo>
                <a:cubicBezTo>
                  <a:pt x="17633" y="21288"/>
                  <a:pt x="15519" y="21288"/>
                  <a:pt x="14112" y="22255"/>
                </a:cubicBezTo>
                <a:cubicBezTo>
                  <a:pt x="8482" y="24194"/>
                  <a:pt x="4255" y="29033"/>
                  <a:pt x="2141" y="36772"/>
                </a:cubicBezTo>
                <a:cubicBezTo>
                  <a:pt x="33" y="44516"/>
                  <a:pt x="-672" y="53227"/>
                  <a:pt x="734" y="61933"/>
                </a:cubicBezTo>
                <a:cubicBezTo>
                  <a:pt x="4255" y="78388"/>
                  <a:pt x="13411" y="89033"/>
                  <a:pt x="22561" y="89033"/>
                </a:cubicBezTo>
                <a:cubicBezTo>
                  <a:pt x="23267" y="89033"/>
                  <a:pt x="23968" y="89033"/>
                  <a:pt x="24675" y="89033"/>
                </a:cubicBezTo>
                <a:cubicBezTo>
                  <a:pt x="31717" y="107416"/>
                  <a:pt x="45094" y="120000"/>
                  <a:pt x="59879" y="120000"/>
                </a:cubicBezTo>
                <a:cubicBezTo>
                  <a:pt x="75370" y="120000"/>
                  <a:pt x="88748" y="107416"/>
                  <a:pt x="95083" y="89033"/>
                </a:cubicBezTo>
                <a:cubicBezTo>
                  <a:pt x="95790" y="89033"/>
                  <a:pt x="96491" y="89033"/>
                  <a:pt x="97197" y="89033"/>
                </a:cubicBezTo>
                <a:cubicBezTo>
                  <a:pt x="107054" y="89033"/>
                  <a:pt x="116209" y="78388"/>
                  <a:pt x="119024" y="61933"/>
                </a:cubicBezTo>
                <a:cubicBezTo>
                  <a:pt x="120431" y="53227"/>
                  <a:pt x="120431" y="44516"/>
                  <a:pt x="118317" y="36772"/>
                </a:cubicBezTo>
                <a:close/>
                <a:moveTo>
                  <a:pt x="6369" y="60000"/>
                </a:moveTo>
                <a:cubicBezTo>
                  <a:pt x="4961" y="53227"/>
                  <a:pt x="4961" y="45483"/>
                  <a:pt x="7070" y="39677"/>
                </a:cubicBezTo>
                <a:cubicBezTo>
                  <a:pt x="8482" y="33872"/>
                  <a:pt x="11998" y="30000"/>
                  <a:pt x="15519" y="29033"/>
                </a:cubicBezTo>
                <a:cubicBezTo>
                  <a:pt x="16932" y="28066"/>
                  <a:pt x="18339" y="28066"/>
                  <a:pt x="19746" y="29033"/>
                </a:cubicBezTo>
                <a:cubicBezTo>
                  <a:pt x="19746" y="60000"/>
                  <a:pt x="19746" y="60000"/>
                  <a:pt x="19746" y="60000"/>
                </a:cubicBezTo>
                <a:cubicBezTo>
                  <a:pt x="19746" y="67744"/>
                  <a:pt x="20447" y="75483"/>
                  <a:pt x="22561" y="82255"/>
                </a:cubicBezTo>
                <a:cubicBezTo>
                  <a:pt x="15519" y="81288"/>
                  <a:pt x="8482" y="72583"/>
                  <a:pt x="6369" y="60000"/>
                </a:cubicBezTo>
                <a:close/>
                <a:moveTo>
                  <a:pt x="59879" y="112255"/>
                </a:moveTo>
                <a:cubicBezTo>
                  <a:pt x="40867" y="112255"/>
                  <a:pt x="24675" y="89033"/>
                  <a:pt x="24675" y="60000"/>
                </a:cubicBezTo>
                <a:cubicBezTo>
                  <a:pt x="24675" y="9677"/>
                  <a:pt x="24675" y="9677"/>
                  <a:pt x="24675" y="9677"/>
                </a:cubicBezTo>
                <a:cubicBezTo>
                  <a:pt x="24675" y="8711"/>
                  <a:pt x="25381" y="7744"/>
                  <a:pt x="26082" y="7744"/>
                </a:cubicBezTo>
                <a:cubicBezTo>
                  <a:pt x="93676" y="7744"/>
                  <a:pt x="93676" y="7744"/>
                  <a:pt x="93676" y="7744"/>
                </a:cubicBezTo>
                <a:cubicBezTo>
                  <a:pt x="94377" y="7744"/>
                  <a:pt x="95083" y="8711"/>
                  <a:pt x="95083" y="9677"/>
                </a:cubicBezTo>
                <a:cubicBezTo>
                  <a:pt x="95083" y="60000"/>
                  <a:pt x="95083" y="60000"/>
                  <a:pt x="95083" y="60000"/>
                </a:cubicBezTo>
                <a:cubicBezTo>
                  <a:pt x="95083" y="89033"/>
                  <a:pt x="79592" y="112255"/>
                  <a:pt x="59879" y="112255"/>
                </a:cubicBezTo>
                <a:close/>
                <a:moveTo>
                  <a:pt x="114096" y="60000"/>
                </a:moveTo>
                <a:cubicBezTo>
                  <a:pt x="111275" y="72583"/>
                  <a:pt x="104239" y="81288"/>
                  <a:pt x="97898" y="82255"/>
                </a:cubicBezTo>
                <a:cubicBezTo>
                  <a:pt x="99311" y="75483"/>
                  <a:pt x="100012" y="67744"/>
                  <a:pt x="100012" y="60000"/>
                </a:cubicBezTo>
                <a:cubicBezTo>
                  <a:pt x="100012" y="29033"/>
                  <a:pt x="100012" y="29033"/>
                  <a:pt x="100012" y="29033"/>
                </a:cubicBezTo>
                <a:cubicBezTo>
                  <a:pt x="102125" y="28066"/>
                  <a:pt x="103533" y="28066"/>
                  <a:pt x="104940" y="29033"/>
                </a:cubicBezTo>
                <a:cubicBezTo>
                  <a:pt x="108461" y="30000"/>
                  <a:pt x="111275" y="33872"/>
                  <a:pt x="113389" y="39677"/>
                </a:cubicBezTo>
                <a:cubicBezTo>
                  <a:pt x="114796" y="45483"/>
                  <a:pt x="115503" y="53227"/>
                  <a:pt x="114096" y="6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7138" tIns="17138" rIns="17138" bIns="17138" anchor="t" anchorCtr="0">
            <a:noAutofit/>
          </a:bodyPr>
          <a:lstStyle/>
          <a:p>
            <a:endParaRPr sz="140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Shape 4687"/>
          <p:cNvSpPr/>
          <p:nvPr/>
        </p:nvSpPr>
        <p:spPr>
          <a:xfrm>
            <a:off x="4504330" y="4117033"/>
            <a:ext cx="135151" cy="1263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205" y="36611"/>
                </a:moveTo>
                <a:cubicBezTo>
                  <a:pt x="86379" y="36611"/>
                  <a:pt x="82560" y="36611"/>
                  <a:pt x="78734" y="36611"/>
                </a:cubicBezTo>
                <a:cubicBezTo>
                  <a:pt x="76824" y="28472"/>
                  <a:pt x="76824" y="28472"/>
                  <a:pt x="76824" y="28472"/>
                </a:cubicBezTo>
                <a:cubicBezTo>
                  <a:pt x="69173" y="6100"/>
                  <a:pt x="67263" y="0"/>
                  <a:pt x="59617" y="0"/>
                </a:cubicBezTo>
                <a:cubicBezTo>
                  <a:pt x="51971" y="0"/>
                  <a:pt x="50056" y="6100"/>
                  <a:pt x="44320" y="26438"/>
                </a:cubicBezTo>
                <a:cubicBezTo>
                  <a:pt x="42410" y="30511"/>
                  <a:pt x="42410" y="32544"/>
                  <a:pt x="40500" y="36611"/>
                </a:cubicBezTo>
                <a:cubicBezTo>
                  <a:pt x="32854" y="36611"/>
                  <a:pt x="32854" y="36611"/>
                  <a:pt x="32854" y="36611"/>
                </a:cubicBezTo>
                <a:cubicBezTo>
                  <a:pt x="9912" y="38644"/>
                  <a:pt x="2266" y="38644"/>
                  <a:pt x="350" y="44744"/>
                </a:cubicBezTo>
                <a:cubicBezTo>
                  <a:pt x="-1559" y="52883"/>
                  <a:pt x="4176" y="56950"/>
                  <a:pt x="19467" y="69150"/>
                </a:cubicBezTo>
                <a:cubicBezTo>
                  <a:pt x="23293" y="71188"/>
                  <a:pt x="25203" y="75255"/>
                  <a:pt x="29029" y="77288"/>
                </a:cubicBezTo>
                <a:cubicBezTo>
                  <a:pt x="25203" y="85422"/>
                  <a:pt x="25203" y="85422"/>
                  <a:pt x="25203" y="85422"/>
                </a:cubicBezTo>
                <a:cubicBezTo>
                  <a:pt x="19467" y="105761"/>
                  <a:pt x="17557" y="111866"/>
                  <a:pt x="21383" y="117966"/>
                </a:cubicBezTo>
                <a:cubicBezTo>
                  <a:pt x="23293" y="120000"/>
                  <a:pt x="27119" y="120000"/>
                  <a:pt x="29029" y="120000"/>
                </a:cubicBezTo>
                <a:cubicBezTo>
                  <a:pt x="32854" y="120000"/>
                  <a:pt x="38584" y="117966"/>
                  <a:pt x="51971" y="107794"/>
                </a:cubicBezTo>
                <a:cubicBezTo>
                  <a:pt x="53881" y="105761"/>
                  <a:pt x="57707" y="103727"/>
                  <a:pt x="59617" y="101694"/>
                </a:cubicBezTo>
                <a:cubicBezTo>
                  <a:pt x="67263" y="105761"/>
                  <a:pt x="67263" y="105761"/>
                  <a:pt x="67263" y="105761"/>
                </a:cubicBezTo>
                <a:cubicBezTo>
                  <a:pt x="80644" y="115933"/>
                  <a:pt x="86379" y="120000"/>
                  <a:pt x="92115" y="120000"/>
                </a:cubicBezTo>
                <a:cubicBezTo>
                  <a:pt x="94025" y="120000"/>
                  <a:pt x="97851" y="120000"/>
                  <a:pt x="97851" y="117966"/>
                </a:cubicBezTo>
                <a:cubicBezTo>
                  <a:pt x="101676" y="111866"/>
                  <a:pt x="99761" y="105761"/>
                  <a:pt x="94025" y="87455"/>
                </a:cubicBezTo>
                <a:cubicBezTo>
                  <a:pt x="94025" y="83388"/>
                  <a:pt x="92115" y="81355"/>
                  <a:pt x="92115" y="77288"/>
                </a:cubicBezTo>
                <a:cubicBezTo>
                  <a:pt x="97851" y="71188"/>
                  <a:pt x="97851" y="71188"/>
                  <a:pt x="97851" y="71188"/>
                </a:cubicBezTo>
                <a:cubicBezTo>
                  <a:pt x="116968" y="56950"/>
                  <a:pt x="122703" y="52883"/>
                  <a:pt x="118878" y="44744"/>
                </a:cubicBezTo>
                <a:cubicBezTo>
                  <a:pt x="116968" y="36611"/>
                  <a:pt x="111232" y="36611"/>
                  <a:pt x="90205" y="36611"/>
                </a:cubicBezTo>
                <a:close/>
                <a:moveTo>
                  <a:pt x="90205" y="58983"/>
                </a:moveTo>
                <a:cubicBezTo>
                  <a:pt x="78734" y="67116"/>
                  <a:pt x="78734" y="67116"/>
                  <a:pt x="78734" y="67116"/>
                </a:cubicBezTo>
                <a:cubicBezTo>
                  <a:pt x="76824" y="69150"/>
                  <a:pt x="74908" y="73222"/>
                  <a:pt x="76824" y="75255"/>
                </a:cubicBezTo>
                <a:cubicBezTo>
                  <a:pt x="78734" y="81355"/>
                  <a:pt x="80644" y="87455"/>
                  <a:pt x="80644" y="91527"/>
                </a:cubicBezTo>
                <a:cubicBezTo>
                  <a:pt x="82560" y="93561"/>
                  <a:pt x="82560" y="97627"/>
                  <a:pt x="84470" y="99661"/>
                </a:cubicBezTo>
                <a:cubicBezTo>
                  <a:pt x="80644" y="97627"/>
                  <a:pt x="78734" y="95594"/>
                  <a:pt x="74908" y="93561"/>
                </a:cubicBezTo>
                <a:cubicBezTo>
                  <a:pt x="63437" y="85422"/>
                  <a:pt x="63437" y="85422"/>
                  <a:pt x="63437" y="85422"/>
                </a:cubicBezTo>
                <a:cubicBezTo>
                  <a:pt x="61527" y="83388"/>
                  <a:pt x="57707" y="83388"/>
                  <a:pt x="55791" y="85422"/>
                </a:cubicBezTo>
                <a:cubicBezTo>
                  <a:pt x="51971" y="89488"/>
                  <a:pt x="46236" y="91527"/>
                  <a:pt x="42410" y="95594"/>
                </a:cubicBezTo>
                <a:cubicBezTo>
                  <a:pt x="40500" y="95594"/>
                  <a:pt x="38584" y="97627"/>
                  <a:pt x="36674" y="99661"/>
                </a:cubicBezTo>
                <a:cubicBezTo>
                  <a:pt x="36674" y="97627"/>
                  <a:pt x="38584" y="93561"/>
                  <a:pt x="38584" y="89488"/>
                </a:cubicBezTo>
                <a:cubicBezTo>
                  <a:pt x="44320" y="75255"/>
                  <a:pt x="44320" y="75255"/>
                  <a:pt x="44320" y="75255"/>
                </a:cubicBezTo>
                <a:cubicBezTo>
                  <a:pt x="44320" y="73222"/>
                  <a:pt x="42410" y="69150"/>
                  <a:pt x="40500" y="67116"/>
                </a:cubicBezTo>
                <a:cubicBezTo>
                  <a:pt x="36674" y="63050"/>
                  <a:pt x="32854" y="61016"/>
                  <a:pt x="29029" y="56950"/>
                </a:cubicBezTo>
                <a:cubicBezTo>
                  <a:pt x="27119" y="56950"/>
                  <a:pt x="23293" y="54916"/>
                  <a:pt x="21383" y="52883"/>
                </a:cubicBezTo>
                <a:cubicBezTo>
                  <a:pt x="25203" y="52883"/>
                  <a:pt x="29029" y="52883"/>
                  <a:pt x="32854" y="52883"/>
                </a:cubicBezTo>
                <a:cubicBezTo>
                  <a:pt x="46236" y="52883"/>
                  <a:pt x="46236" y="52883"/>
                  <a:pt x="46236" y="52883"/>
                </a:cubicBezTo>
                <a:cubicBezTo>
                  <a:pt x="48146" y="52883"/>
                  <a:pt x="51971" y="50850"/>
                  <a:pt x="51971" y="46777"/>
                </a:cubicBezTo>
                <a:cubicBezTo>
                  <a:pt x="53881" y="40677"/>
                  <a:pt x="55791" y="36611"/>
                  <a:pt x="57707" y="32544"/>
                </a:cubicBezTo>
                <a:cubicBezTo>
                  <a:pt x="57707" y="28472"/>
                  <a:pt x="59617" y="26438"/>
                  <a:pt x="59617" y="24405"/>
                </a:cubicBezTo>
                <a:cubicBezTo>
                  <a:pt x="61527" y="26438"/>
                  <a:pt x="61527" y="30511"/>
                  <a:pt x="63437" y="32544"/>
                </a:cubicBezTo>
                <a:cubicBezTo>
                  <a:pt x="67263" y="46777"/>
                  <a:pt x="67263" y="46777"/>
                  <a:pt x="67263" y="46777"/>
                </a:cubicBezTo>
                <a:cubicBezTo>
                  <a:pt x="69173" y="50850"/>
                  <a:pt x="71088" y="52883"/>
                  <a:pt x="74908" y="52883"/>
                </a:cubicBezTo>
                <a:cubicBezTo>
                  <a:pt x="80644" y="52883"/>
                  <a:pt x="84470" y="52883"/>
                  <a:pt x="90205" y="52883"/>
                </a:cubicBezTo>
                <a:cubicBezTo>
                  <a:pt x="92115" y="52883"/>
                  <a:pt x="95941" y="52883"/>
                  <a:pt x="97851" y="52883"/>
                </a:cubicBezTo>
                <a:cubicBezTo>
                  <a:pt x="95941" y="54916"/>
                  <a:pt x="92115" y="56950"/>
                  <a:pt x="90205" y="589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7138" tIns="17138" rIns="17138" bIns="17138" anchor="t" anchorCtr="0">
            <a:noAutofit/>
          </a:bodyPr>
          <a:lstStyle/>
          <a:p>
            <a:endParaRPr sz="1400">
              <a:solidFill>
                <a:srgbClr val="FFFFFF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105878" y="859383"/>
            <a:ext cx="8932244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Industries Supporting Supply Chain &amp; Operations Positions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6441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10" y="2628496"/>
            <a:ext cx="6711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Demand, Supply or Production Planning Manager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Logistics, Distribution or Transportation Manager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Commercialization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Sourcing or Purchasing Manager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Merchandise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Manager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06" y="2466285"/>
            <a:ext cx="2394294" cy="4391715"/>
          </a:xfrm>
          <a:prstGeom prst="rect">
            <a:avLst/>
          </a:prstGeom>
        </p:spPr>
      </p:pic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490889" y="960032"/>
            <a:ext cx="8162222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Types of Positions in Supply Chain &amp; Operations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97212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1" name="Shape 11831"/>
          <p:cNvGrpSpPr/>
          <p:nvPr/>
        </p:nvGrpSpPr>
        <p:grpSpPr>
          <a:xfrm>
            <a:off x="440532" y="2038349"/>
            <a:ext cx="3826072" cy="4564581"/>
            <a:chOff x="0" y="0"/>
            <a:chExt cx="2147483647" cy="2147483647"/>
          </a:xfrm>
        </p:grpSpPr>
        <p:sp>
          <p:nvSpPr>
            <p:cNvPr id="11832" name="Shape 11832"/>
            <p:cNvSpPr/>
            <p:nvPr/>
          </p:nvSpPr>
          <p:spPr>
            <a:xfrm rot="5400000" flipH="1">
              <a:off x="737297237" y="627075395"/>
              <a:ext cx="1984851895" cy="893333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5088" y="0"/>
                  </a:lnTo>
                  <a:lnTo>
                    <a:pt x="74911" y="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100000">
                  <a:srgbClr val="F2F2F2"/>
                </a:gs>
              </a:gsLst>
              <a:lin ang="5400000" scaled="0"/>
            </a:gradFill>
            <a:ln>
              <a:noFill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135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33" name="Shape 11833"/>
            <p:cNvSpPr/>
            <p:nvPr/>
          </p:nvSpPr>
          <p:spPr>
            <a:xfrm flipH="1">
              <a:off x="0" y="0"/>
              <a:ext cx="1341985699" cy="2147483647"/>
            </a:xfrm>
            <a:prstGeom prst="roundRect">
              <a:avLst>
                <a:gd name="adj" fmla="val 12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135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834" name="Shape 11834"/>
          <p:cNvSpPr txBox="1">
            <a:spLocks noGrp="1"/>
          </p:cNvSpPr>
          <p:nvPr>
            <p:ph type="title"/>
          </p:nvPr>
        </p:nvSpPr>
        <p:spPr>
          <a:xfrm>
            <a:off x="400049" y="1379934"/>
            <a:ext cx="6396343" cy="447416"/>
          </a:xfrm>
          <a:prstGeom prst="rect">
            <a:avLst/>
          </a:prstGeom>
          <a:noFill/>
          <a:ln>
            <a:noFill/>
          </a:ln>
        </p:spPr>
        <p:txBody>
          <a:bodyPr vert="horz" lIns="17138" tIns="17138" rIns="17138" bIns="17138" rtlCol="0" anchor="ctr" anchorCtr="0">
            <a:noAutofit/>
          </a:bodyPr>
          <a:lstStyle/>
          <a:p>
            <a:pPr>
              <a:buClr>
                <a:srgbClr val="111111"/>
              </a:buClr>
              <a:buSzPct val="25000"/>
            </a:pPr>
            <a:r>
              <a:rPr lang="en-US" sz="2800" dirty="0" smtClean="0">
                <a:solidFill>
                  <a:srgbClr val="111111"/>
                </a:solidFill>
                <a:latin typeface="+mj-lt"/>
                <a:ea typeface="Lato"/>
                <a:cs typeface="Lato"/>
                <a:sym typeface="Lato"/>
              </a:rPr>
              <a:t>What is…</a:t>
            </a:r>
            <a:endParaRPr lang="en-US" sz="2800" dirty="0">
              <a:solidFill>
                <a:srgbClr val="11111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grpSp>
        <p:nvGrpSpPr>
          <p:cNvPr id="11837" name="Shape 11837"/>
          <p:cNvGrpSpPr/>
          <p:nvPr/>
        </p:nvGrpSpPr>
        <p:grpSpPr>
          <a:xfrm>
            <a:off x="4951810" y="2017513"/>
            <a:ext cx="3844404" cy="4564581"/>
            <a:chOff x="0" y="0"/>
            <a:chExt cx="2147483647" cy="2147483647"/>
          </a:xfrm>
        </p:grpSpPr>
        <p:sp>
          <p:nvSpPr>
            <p:cNvPr id="11838" name="Shape 11838"/>
            <p:cNvSpPr/>
            <p:nvPr/>
          </p:nvSpPr>
          <p:spPr>
            <a:xfrm rot="-5400000">
              <a:off x="-566825629" y="621589268"/>
              <a:ext cx="1975411995" cy="9043057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6144" y="0"/>
                  </a:lnTo>
                  <a:lnTo>
                    <a:pt x="73855" y="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100000">
                  <a:srgbClr val="F2F2F2"/>
                </a:gs>
              </a:gsLst>
              <a:lin ang="5400000" scaled="0"/>
            </a:gradFill>
            <a:ln>
              <a:noFill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135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39" name="Shape 11839"/>
            <p:cNvSpPr/>
            <p:nvPr/>
          </p:nvSpPr>
          <p:spPr>
            <a:xfrm>
              <a:off x="811880528" y="0"/>
              <a:ext cx="1335603118" cy="2147483647"/>
            </a:xfrm>
            <a:prstGeom prst="roundRect">
              <a:avLst>
                <a:gd name="adj" fmla="val 1225"/>
              </a:avLst>
            </a:prstGeom>
            <a:solidFill>
              <a:srgbClr val="CECED0"/>
            </a:solidFill>
            <a:ln>
              <a:noFill/>
            </a:ln>
          </p:spPr>
          <p:txBody>
            <a:bodyPr lIns="17138" tIns="17138" rIns="17138" bIns="17138" anchor="t" anchorCtr="0">
              <a:noAutofit/>
            </a:bodyPr>
            <a:lstStyle/>
            <a:p>
              <a:endParaRPr sz="135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840" name="Shape 11840"/>
          <p:cNvSpPr txBox="1"/>
          <p:nvPr/>
        </p:nvSpPr>
        <p:spPr>
          <a:xfrm>
            <a:off x="517921" y="2005846"/>
            <a:ext cx="1935417" cy="419355"/>
          </a:xfrm>
          <a:prstGeom prst="rect">
            <a:avLst/>
          </a:prstGeom>
          <a:noFill/>
          <a:ln>
            <a:noFill/>
          </a:ln>
        </p:spPr>
        <p:txBody>
          <a:bodyPr lIns="45703" tIns="45703" rIns="45703" bIns="45703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FFFFFF"/>
              </a:buClr>
              <a:buSzPct val="25000"/>
            </a:pPr>
            <a:r>
              <a:rPr lang="en-US" sz="2400" dirty="0" smtClean="0">
                <a:solidFill>
                  <a:srgbClr val="FFFFFF"/>
                </a:solidFill>
                <a:ea typeface="Lato"/>
                <a:cs typeface="Lato"/>
                <a:sym typeface="Lato"/>
              </a:rPr>
              <a:t>Operations Management?</a:t>
            </a:r>
            <a:endParaRPr lang="en-US" sz="2400" dirty="0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11841" name="Shape 11841"/>
          <p:cNvSpPr txBox="1"/>
          <p:nvPr/>
        </p:nvSpPr>
        <p:spPr>
          <a:xfrm>
            <a:off x="529828" y="3051208"/>
            <a:ext cx="2109503" cy="2657692"/>
          </a:xfrm>
          <a:prstGeom prst="rect">
            <a:avLst/>
          </a:prstGeom>
          <a:noFill/>
          <a:ln>
            <a:noFill/>
          </a:ln>
        </p:spPr>
        <p:txBody>
          <a:bodyPr lIns="41138" tIns="41138" rIns="41138" bIns="41138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20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The practice of converting inputs (i.e. Materials, Labor, Capital) into goods and services in the most efficient way possible.</a:t>
            </a:r>
          </a:p>
        </p:txBody>
      </p:sp>
      <p:sp>
        <p:nvSpPr>
          <p:cNvPr id="11861" name="Shape 11861"/>
          <p:cNvSpPr txBox="1"/>
          <p:nvPr/>
        </p:nvSpPr>
        <p:spPr>
          <a:xfrm>
            <a:off x="6514505" y="2005846"/>
            <a:ext cx="2240278" cy="419355"/>
          </a:xfrm>
          <a:prstGeom prst="rect">
            <a:avLst/>
          </a:prstGeom>
          <a:noFill/>
          <a:ln>
            <a:noFill/>
          </a:ln>
        </p:spPr>
        <p:txBody>
          <a:bodyPr lIns="45703" tIns="45703" rIns="45703" bIns="45703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FFFFFF"/>
              </a:buClr>
              <a:buSzPct val="25000"/>
            </a:pPr>
            <a:r>
              <a:rPr lang="en-US" sz="2400" dirty="0" smtClean="0">
                <a:solidFill>
                  <a:srgbClr val="FFFFFF"/>
                </a:solidFill>
                <a:ea typeface="Lato"/>
                <a:cs typeface="Lato"/>
                <a:sym typeface="Lato"/>
              </a:rPr>
              <a:t>Supply Chain Management?</a:t>
            </a:r>
            <a:endParaRPr lang="en-US" sz="2400" dirty="0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11862" name="Shape 11862"/>
          <p:cNvSpPr txBox="1"/>
          <p:nvPr/>
        </p:nvSpPr>
        <p:spPr>
          <a:xfrm>
            <a:off x="6504979" y="2930963"/>
            <a:ext cx="2109503" cy="3181799"/>
          </a:xfrm>
          <a:prstGeom prst="rect">
            <a:avLst/>
          </a:prstGeom>
          <a:noFill/>
          <a:ln>
            <a:noFill/>
          </a:ln>
        </p:spPr>
        <p:txBody>
          <a:bodyPr lIns="41138" tIns="41138" rIns="41138" bIns="41138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20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Managing the efficient flow of goods or services, information and money upstream to suppliers and suppliers’ suppliers and downstream to customers and customers’ customers</a:t>
            </a:r>
          </a:p>
        </p:txBody>
      </p:sp>
      <p:grpSp>
        <p:nvGrpSpPr>
          <p:cNvPr id="40" name="Shape 3247"/>
          <p:cNvGrpSpPr/>
          <p:nvPr/>
        </p:nvGrpSpPr>
        <p:grpSpPr>
          <a:xfrm>
            <a:off x="3933377" y="3715352"/>
            <a:ext cx="1369962" cy="910495"/>
            <a:chOff x="0" y="0"/>
            <a:chExt cx="2147483647" cy="2147483647"/>
          </a:xfrm>
        </p:grpSpPr>
        <p:sp>
          <p:nvSpPr>
            <p:cNvPr id="41" name="Shape 3248"/>
            <p:cNvSpPr/>
            <p:nvPr/>
          </p:nvSpPr>
          <p:spPr>
            <a:xfrm>
              <a:off x="1435549658" y="449393996"/>
              <a:ext cx="711933987" cy="13170806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74" y="82787"/>
                  </a:moveTo>
                  <a:cubicBezTo>
                    <a:pt x="101607" y="77725"/>
                    <a:pt x="88771" y="73675"/>
                    <a:pt x="74872" y="72663"/>
                  </a:cubicBezTo>
                  <a:cubicBezTo>
                    <a:pt x="75941" y="69620"/>
                    <a:pt x="75941" y="66583"/>
                    <a:pt x="75941" y="63546"/>
                  </a:cubicBezTo>
                  <a:cubicBezTo>
                    <a:pt x="79147" y="61521"/>
                    <a:pt x="81285" y="59496"/>
                    <a:pt x="81285" y="57471"/>
                  </a:cubicBezTo>
                  <a:cubicBezTo>
                    <a:pt x="82359" y="54434"/>
                    <a:pt x="82359" y="51397"/>
                    <a:pt x="82359" y="48354"/>
                  </a:cubicBezTo>
                  <a:cubicBezTo>
                    <a:pt x="83428" y="49372"/>
                    <a:pt x="83428" y="49372"/>
                    <a:pt x="84496" y="49372"/>
                  </a:cubicBezTo>
                  <a:cubicBezTo>
                    <a:pt x="85565" y="49372"/>
                    <a:pt x="86634" y="48354"/>
                    <a:pt x="86634" y="47342"/>
                  </a:cubicBezTo>
                  <a:cubicBezTo>
                    <a:pt x="88771" y="34181"/>
                    <a:pt x="88771" y="34181"/>
                    <a:pt x="88771" y="34181"/>
                  </a:cubicBezTo>
                  <a:cubicBezTo>
                    <a:pt x="88771" y="33168"/>
                    <a:pt x="87703" y="32156"/>
                    <a:pt x="86634" y="32156"/>
                  </a:cubicBezTo>
                  <a:cubicBezTo>
                    <a:pt x="85565" y="32156"/>
                    <a:pt x="85565" y="32156"/>
                    <a:pt x="84496" y="32156"/>
                  </a:cubicBezTo>
                  <a:cubicBezTo>
                    <a:pt x="85565" y="30131"/>
                    <a:pt x="85565" y="27088"/>
                    <a:pt x="85565" y="25063"/>
                  </a:cubicBezTo>
                  <a:cubicBezTo>
                    <a:pt x="85565" y="21014"/>
                    <a:pt x="87703" y="12915"/>
                    <a:pt x="81285" y="6835"/>
                  </a:cubicBezTo>
                  <a:cubicBezTo>
                    <a:pt x="70592" y="-2276"/>
                    <a:pt x="49200" y="-2276"/>
                    <a:pt x="39576" y="6835"/>
                  </a:cubicBezTo>
                  <a:cubicBezTo>
                    <a:pt x="33158" y="12915"/>
                    <a:pt x="34227" y="21014"/>
                    <a:pt x="34227" y="25063"/>
                  </a:cubicBezTo>
                  <a:cubicBezTo>
                    <a:pt x="35296" y="27088"/>
                    <a:pt x="35296" y="30131"/>
                    <a:pt x="35296" y="32156"/>
                  </a:cubicBezTo>
                  <a:cubicBezTo>
                    <a:pt x="35296" y="32156"/>
                    <a:pt x="34227" y="32156"/>
                    <a:pt x="34227" y="32156"/>
                  </a:cubicBezTo>
                  <a:cubicBezTo>
                    <a:pt x="33158" y="32156"/>
                    <a:pt x="32089" y="33168"/>
                    <a:pt x="32089" y="34181"/>
                  </a:cubicBezTo>
                  <a:cubicBezTo>
                    <a:pt x="33158" y="47342"/>
                    <a:pt x="33158" y="47342"/>
                    <a:pt x="33158" y="47342"/>
                  </a:cubicBezTo>
                  <a:cubicBezTo>
                    <a:pt x="33158" y="48354"/>
                    <a:pt x="34227" y="49372"/>
                    <a:pt x="36364" y="49372"/>
                  </a:cubicBezTo>
                  <a:cubicBezTo>
                    <a:pt x="36364" y="49372"/>
                    <a:pt x="37433" y="49372"/>
                    <a:pt x="37433" y="48354"/>
                  </a:cubicBezTo>
                  <a:cubicBezTo>
                    <a:pt x="37433" y="51397"/>
                    <a:pt x="38502" y="54434"/>
                    <a:pt x="38502" y="57471"/>
                  </a:cubicBezTo>
                  <a:cubicBezTo>
                    <a:pt x="38502" y="59496"/>
                    <a:pt x="40645" y="61521"/>
                    <a:pt x="43851" y="63546"/>
                  </a:cubicBezTo>
                  <a:cubicBezTo>
                    <a:pt x="43851" y="66583"/>
                    <a:pt x="44920" y="69620"/>
                    <a:pt x="44920" y="72663"/>
                  </a:cubicBezTo>
                  <a:cubicBezTo>
                    <a:pt x="32089" y="73675"/>
                    <a:pt x="19253" y="77725"/>
                    <a:pt x="6417" y="82787"/>
                  </a:cubicBezTo>
                  <a:cubicBezTo>
                    <a:pt x="2137" y="84812"/>
                    <a:pt x="0" y="89874"/>
                    <a:pt x="0" y="93929"/>
                  </a:cubicBezTo>
                  <a:cubicBezTo>
                    <a:pt x="1068" y="98991"/>
                    <a:pt x="1068" y="103040"/>
                    <a:pt x="2137" y="108102"/>
                  </a:cubicBezTo>
                  <a:cubicBezTo>
                    <a:pt x="2137" y="111145"/>
                    <a:pt x="5349" y="115195"/>
                    <a:pt x="9624" y="116207"/>
                  </a:cubicBezTo>
                  <a:cubicBezTo>
                    <a:pt x="42782" y="121269"/>
                    <a:pt x="77010" y="121269"/>
                    <a:pt x="110163" y="116207"/>
                  </a:cubicBezTo>
                  <a:cubicBezTo>
                    <a:pt x="114443" y="115195"/>
                    <a:pt x="117655" y="111145"/>
                    <a:pt x="118724" y="108102"/>
                  </a:cubicBezTo>
                  <a:cubicBezTo>
                    <a:pt x="118724" y="103040"/>
                    <a:pt x="119792" y="98991"/>
                    <a:pt x="119792" y="93929"/>
                  </a:cubicBezTo>
                  <a:cubicBezTo>
                    <a:pt x="120861" y="89874"/>
                    <a:pt x="117655" y="84812"/>
                    <a:pt x="113374" y="82787"/>
                  </a:cubicBezTo>
                  <a:close/>
                </a:path>
              </a:pathLst>
            </a:custGeom>
            <a:solidFill>
              <a:srgbClr val="01BACC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Shape 3249"/>
            <p:cNvSpPr/>
            <p:nvPr/>
          </p:nvSpPr>
          <p:spPr>
            <a:xfrm>
              <a:off x="1435549658" y="447400531"/>
              <a:ext cx="406145980" cy="13214588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500" y="116972"/>
                  </a:moveTo>
                  <a:cubicBezTo>
                    <a:pt x="43127" y="117983"/>
                    <a:pt x="48750" y="117983"/>
                    <a:pt x="54377" y="117983"/>
                  </a:cubicBezTo>
                  <a:cubicBezTo>
                    <a:pt x="54377" y="117983"/>
                    <a:pt x="54377" y="118988"/>
                    <a:pt x="56250" y="118988"/>
                  </a:cubicBezTo>
                  <a:cubicBezTo>
                    <a:pt x="67500" y="118988"/>
                    <a:pt x="80622" y="120000"/>
                    <a:pt x="91872" y="120000"/>
                  </a:cubicBezTo>
                  <a:cubicBezTo>
                    <a:pt x="91872" y="120000"/>
                    <a:pt x="91872" y="120000"/>
                    <a:pt x="91872" y="120000"/>
                  </a:cubicBezTo>
                  <a:cubicBezTo>
                    <a:pt x="101250" y="120000"/>
                    <a:pt x="110622" y="120000"/>
                    <a:pt x="120000" y="120000"/>
                  </a:cubicBezTo>
                  <a:cubicBezTo>
                    <a:pt x="118127" y="116972"/>
                    <a:pt x="118127" y="113950"/>
                    <a:pt x="118127" y="109916"/>
                  </a:cubicBezTo>
                  <a:cubicBezTo>
                    <a:pt x="114372" y="95800"/>
                    <a:pt x="108750" y="84705"/>
                    <a:pt x="103122" y="79661"/>
                  </a:cubicBezTo>
                  <a:cubicBezTo>
                    <a:pt x="103122" y="68572"/>
                    <a:pt x="103122" y="68572"/>
                    <a:pt x="103122" y="68572"/>
                  </a:cubicBezTo>
                  <a:cubicBezTo>
                    <a:pt x="103122" y="68572"/>
                    <a:pt x="103122" y="68572"/>
                    <a:pt x="103122" y="68572"/>
                  </a:cubicBezTo>
                  <a:cubicBezTo>
                    <a:pt x="112500" y="68572"/>
                    <a:pt x="118127" y="53444"/>
                    <a:pt x="118127" y="34283"/>
                  </a:cubicBezTo>
                  <a:cubicBezTo>
                    <a:pt x="118127" y="15127"/>
                    <a:pt x="112500" y="0"/>
                    <a:pt x="103122" y="0"/>
                  </a:cubicBezTo>
                  <a:cubicBezTo>
                    <a:pt x="103122" y="0"/>
                    <a:pt x="103122" y="0"/>
                    <a:pt x="103122" y="0"/>
                  </a:cubicBezTo>
                  <a:cubicBezTo>
                    <a:pt x="103122" y="0"/>
                    <a:pt x="103122" y="0"/>
                    <a:pt x="103122" y="0"/>
                  </a:cubicBezTo>
                  <a:cubicBezTo>
                    <a:pt x="101250" y="0"/>
                    <a:pt x="99372" y="0"/>
                    <a:pt x="97500" y="0"/>
                  </a:cubicBezTo>
                  <a:cubicBezTo>
                    <a:pt x="97500" y="0"/>
                    <a:pt x="97500" y="0"/>
                    <a:pt x="97500" y="0"/>
                  </a:cubicBezTo>
                  <a:cubicBezTo>
                    <a:pt x="97500" y="0"/>
                    <a:pt x="95627" y="1011"/>
                    <a:pt x="93750" y="1011"/>
                  </a:cubicBezTo>
                  <a:cubicBezTo>
                    <a:pt x="93750" y="1011"/>
                    <a:pt x="93750" y="1011"/>
                    <a:pt x="93750" y="1011"/>
                  </a:cubicBezTo>
                  <a:cubicBezTo>
                    <a:pt x="91872" y="1011"/>
                    <a:pt x="90000" y="1011"/>
                    <a:pt x="88122" y="1011"/>
                  </a:cubicBezTo>
                  <a:cubicBezTo>
                    <a:pt x="88122" y="1011"/>
                    <a:pt x="88122" y="1011"/>
                    <a:pt x="88122" y="1011"/>
                  </a:cubicBezTo>
                  <a:cubicBezTo>
                    <a:pt x="86250" y="2016"/>
                    <a:pt x="86250" y="2016"/>
                    <a:pt x="84377" y="2016"/>
                  </a:cubicBezTo>
                  <a:cubicBezTo>
                    <a:pt x="84377" y="2016"/>
                    <a:pt x="84377" y="2016"/>
                    <a:pt x="82500" y="2016"/>
                  </a:cubicBezTo>
                  <a:cubicBezTo>
                    <a:pt x="82500" y="2016"/>
                    <a:pt x="80622" y="3027"/>
                    <a:pt x="80622" y="3027"/>
                  </a:cubicBezTo>
                  <a:cubicBezTo>
                    <a:pt x="80622" y="3027"/>
                    <a:pt x="78750" y="3027"/>
                    <a:pt x="78750" y="3027"/>
                  </a:cubicBezTo>
                  <a:cubicBezTo>
                    <a:pt x="78750" y="4033"/>
                    <a:pt x="76872" y="4033"/>
                    <a:pt x="76872" y="4033"/>
                  </a:cubicBezTo>
                  <a:cubicBezTo>
                    <a:pt x="75000" y="4033"/>
                    <a:pt x="75000" y="5044"/>
                    <a:pt x="75000" y="5044"/>
                  </a:cubicBezTo>
                  <a:cubicBezTo>
                    <a:pt x="73122" y="5044"/>
                    <a:pt x="73122" y="5044"/>
                    <a:pt x="73122" y="5044"/>
                  </a:cubicBezTo>
                  <a:cubicBezTo>
                    <a:pt x="71250" y="6050"/>
                    <a:pt x="69372" y="6050"/>
                    <a:pt x="69372" y="7061"/>
                  </a:cubicBezTo>
                  <a:cubicBezTo>
                    <a:pt x="58122" y="13111"/>
                    <a:pt x="60000" y="21177"/>
                    <a:pt x="60000" y="25211"/>
                  </a:cubicBezTo>
                  <a:cubicBezTo>
                    <a:pt x="61872" y="27227"/>
                    <a:pt x="61872" y="30250"/>
                    <a:pt x="61872" y="32266"/>
                  </a:cubicBezTo>
                  <a:cubicBezTo>
                    <a:pt x="61872" y="32266"/>
                    <a:pt x="60000" y="32266"/>
                    <a:pt x="60000" y="32266"/>
                  </a:cubicBezTo>
                  <a:cubicBezTo>
                    <a:pt x="58122" y="32266"/>
                    <a:pt x="56250" y="33277"/>
                    <a:pt x="56250" y="34283"/>
                  </a:cubicBezTo>
                  <a:cubicBezTo>
                    <a:pt x="58122" y="47394"/>
                    <a:pt x="58122" y="47394"/>
                    <a:pt x="58122" y="47394"/>
                  </a:cubicBezTo>
                  <a:cubicBezTo>
                    <a:pt x="58122" y="48405"/>
                    <a:pt x="60000" y="49411"/>
                    <a:pt x="63750" y="49411"/>
                  </a:cubicBezTo>
                  <a:cubicBezTo>
                    <a:pt x="63750" y="49411"/>
                    <a:pt x="65622" y="49411"/>
                    <a:pt x="65622" y="48405"/>
                  </a:cubicBezTo>
                  <a:cubicBezTo>
                    <a:pt x="65622" y="51427"/>
                    <a:pt x="67500" y="54455"/>
                    <a:pt x="67500" y="57477"/>
                  </a:cubicBezTo>
                  <a:cubicBezTo>
                    <a:pt x="67500" y="59494"/>
                    <a:pt x="71250" y="61511"/>
                    <a:pt x="76872" y="63527"/>
                  </a:cubicBezTo>
                  <a:cubicBezTo>
                    <a:pt x="76872" y="66555"/>
                    <a:pt x="78750" y="69577"/>
                    <a:pt x="78750" y="72605"/>
                  </a:cubicBezTo>
                  <a:cubicBezTo>
                    <a:pt x="56250" y="73611"/>
                    <a:pt x="33750" y="77644"/>
                    <a:pt x="11250" y="82688"/>
                  </a:cubicBezTo>
                  <a:cubicBezTo>
                    <a:pt x="3750" y="84705"/>
                    <a:pt x="0" y="89750"/>
                    <a:pt x="0" y="93783"/>
                  </a:cubicBezTo>
                  <a:cubicBezTo>
                    <a:pt x="1877" y="98822"/>
                    <a:pt x="1877" y="102855"/>
                    <a:pt x="3750" y="107900"/>
                  </a:cubicBezTo>
                  <a:cubicBezTo>
                    <a:pt x="3750" y="110922"/>
                    <a:pt x="9377" y="114955"/>
                    <a:pt x="16877" y="115966"/>
                  </a:cubicBezTo>
                  <a:cubicBezTo>
                    <a:pt x="22500" y="115966"/>
                    <a:pt x="28127" y="116972"/>
                    <a:pt x="33750" y="116972"/>
                  </a:cubicBezTo>
                  <a:cubicBezTo>
                    <a:pt x="35627" y="116972"/>
                    <a:pt x="35627" y="116972"/>
                    <a:pt x="37500" y="116972"/>
                  </a:cubicBezTo>
                  <a:close/>
                </a:path>
              </a:pathLst>
            </a:custGeom>
            <a:solidFill>
              <a:srgbClr val="01C6DA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Shape 3250"/>
            <p:cNvSpPr/>
            <p:nvPr/>
          </p:nvSpPr>
          <p:spPr>
            <a:xfrm>
              <a:off x="0" y="449393996"/>
              <a:ext cx="711933987" cy="13170806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582" y="82787"/>
                  </a:moveTo>
                  <a:cubicBezTo>
                    <a:pt x="100746" y="77725"/>
                    <a:pt x="87910" y="73675"/>
                    <a:pt x="75079" y="72663"/>
                  </a:cubicBezTo>
                  <a:cubicBezTo>
                    <a:pt x="75079" y="69620"/>
                    <a:pt x="76148" y="66583"/>
                    <a:pt x="76148" y="63546"/>
                  </a:cubicBezTo>
                  <a:cubicBezTo>
                    <a:pt x="79354" y="61521"/>
                    <a:pt x="81497" y="59496"/>
                    <a:pt x="81497" y="57471"/>
                  </a:cubicBezTo>
                  <a:cubicBezTo>
                    <a:pt x="81497" y="54434"/>
                    <a:pt x="82566" y="51397"/>
                    <a:pt x="82566" y="48354"/>
                  </a:cubicBezTo>
                  <a:cubicBezTo>
                    <a:pt x="82566" y="49372"/>
                    <a:pt x="83635" y="49372"/>
                    <a:pt x="83635" y="49372"/>
                  </a:cubicBezTo>
                  <a:cubicBezTo>
                    <a:pt x="85772" y="49372"/>
                    <a:pt x="86841" y="48354"/>
                    <a:pt x="86841" y="47342"/>
                  </a:cubicBezTo>
                  <a:cubicBezTo>
                    <a:pt x="87910" y="34181"/>
                    <a:pt x="87910" y="34181"/>
                    <a:pt x="87910" y="34181"/>
                  </a:cubicBezTo>
                  <a:cubicBezTo>
                    <a:pt x="87910" y="33168"/>
                    <a:pt x="86841" y="32156"/>
                    <a:pt x="85772" y="32156"/>
                  </a:cubicBezTo>
                  <a:cubicBezTo>
                    <a:pt x="85772" y="32156"/>
                    <a:pt x="84703" y="32156"/>
                    <a:pt x="84703" y="32156"/>
                  </a:cubicBezTo>
                  <a:cubicBezTo>
                    <a:pt x="84703" y="30131"/>
                    <a:pt x="84703" y="27088"/>
                    <a:pt x="85772" y="25063"/>
                  </a:cubicBezTo>
                  <a:cubicBezTo>
                    <a:pt x="85772" y="21014"/>
                    <a:pt x="86841" y="12915"/>
                    <a:pt x="80423" y="6835"/>
                  </a:cubicBezTo>
                  <a:cubicBezTo>
                    <a:pt x="70799" y="-2276"/>
                    <a:pt x="49407" y="-2276"/>
                    <a:pt x="38714" y="6835"/>
                  </a:cubicBezTo>
                  <a:cubicBezTo>
                    <a:pt x="32296" y="12915"/>
                    <a:pt x="34434" y="21014"/>
                    <a:pt x="34434" y="25063"/>
                  </a:cubicBezTo>
                  <a:cubicBezTo>
                    <a:pt x="34434" y="27088"/>
                    <a:pt x="34434" y="30131"/>
                    <a:pt x="35503" y="32156"/>
                  </a:cubicBezTo>
                  <a:cubicBezTo>
                    <a:pt x="34434" y="32156"/>
                    <a:pt x="34434" y="32156"/>
                    <a:pt x="33365" y="32156"/>
                  </a:cubicBezTo>
                  <a:cubicBezTo>
                    <a:pt x="32296" y="32156"/>
                    <a:pt x="31228" y="33168"/>
                    <a:pt x="31228" y="34181"/>
                  </a:cubicBezTo>
                  <a:cubicBezTo>
                    <a:pt x="33365" y="47342"/>
                    <a:pt x="33365" y="47342"/>
                    <a:pt x="33365" y="47342"/>
                  </a:cubicBezTo>
                  <a:cubicBezTo>
                    <a:pt x="33365" y="48354"/>
                    <a:pt x="34434" y="49372"/>
                    <a:pt x="35503" y="49372"/>
                  </a:cubicBezTo>
                  <a:cubicBezTo>
                    <a:pt x="36571" y="49372"/>
                    <a:pt x="36571" y="49372"/>
                    <a:pt x="37640" y="48354"/>
                  </a:cubicBezTo>
                  <a:cubicBezTo>
                    <a:pt x="37640" y="51397"/>
                    <a:pt x="37640" y="54434"/>
                    <a:pt x="38714" y="57471"/>
                  </a:cubicBezTo>
                  <a:cubicBezTo>
                    <a:pt x="38714" y="59496"/>
                    <a:pt x="40852" y="61521"/>
                    <a:pt x="44058" y="63546"/>
                  </a:cubicBezTo>
                  <a:cubicBezTo>
                    <a:pt x="44058" y="66583"/>
                    <a:pt x="44058" y="69620"/>
                    <a:pt x="45127" y="72663"/>
                  </a:cubicBezTo>
                  <a:cubicBezTo>
                    <a:pt x="31228" y="73675"/>
                    <a:pt x="18392" y="77725"/>
                    <a:pt x="6625" y="82787"/>
                  </a:cubicBezTo>
                  <a:cubicBezTo>
                    <a:pt x="2344" y="84812"/>
                    <a:pt x="-861" y="89874"/>
                    <a:pt x="207" y="93929"/>
                  </a:cubicBezTo>
                  <a:cubicBezTo>
                    <a:pt x="207" y="98991"/>
                    <a:pt x="1275" y="103040"/>
                    <a:pt x="1275" y="108102"/>
                  </a:cubicBezTo>
                  <a:cubicBezTo>
                    <a:pt x="2344" y="111145"/>
                    <a:pt x="5556" y="115195"/>
                    <a:pt x="9836" y="116207"/>
                  </a:cubicBezTo>
                  <a:cubicBezTo>
                    <a:pt x="42989" y="121269"/>
                    <a:pt x="77217" y="121269"/>
                    <a:pt x="110375" y="116207"/>
                  </a:cubicBezTo>
                  <a:cubicBezTo>
                    <a:pt x="114650" y="115195"/>
                    <a:pt x="117862" y="111145"/>
                    <a:pt x="117862" y="108102"/>
                  </a:cubicBezTo>
                  <a:cubicBezTo>
                    <a:pt x="118931" y="103040"/>
                    <a:pt x="118931" y="98991"/>
                    <a:pt x="120000" y="93929"/>
                  </a:cubicBezTo>
                  <a:cubicBezTo>
                    <a:pt x="120000" y="89874"/>
                    <a:pt x="116793" y="84812"/>
                    <a:pt x="113582" y="82787"/>
                  </a:cubicBezTo>
                  <a:close/>
                </a:path>
              </a:pathLst>
            </a:custGeom>
            <a:solidFill>
              <a:srgbClr val="FF876C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Shape 3251"/>
            <p:cNvSpPr/>
            <p:nvPr/>
          </p:nvSpPr>
          <p:spPr>
            <a:xfrm>
              <a:off x="688" y="447400531"/>
              <a:ext cx="401029863" cy="13214588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447" y="116972"/>
                  </a:moveTo>
                  <a:cubicBezTo>
                    <a:pt x="42141" y="117983"/>
                    <a:pt x="47841" y="117983"/>
                    <a:pt x="53535" y="117983"/>
                  </a:cubicBezTo>
                  <a:cubicBezTo>
                    <a:pt x="53535" y="117983"/>
                    <a:pt x="55436" y="118988"/>
                    <a:pt x="55436" y="118988"/>
                  </a:cubicBezTo>
                  <a:cubicBezTo>
                    <a:pt x="68726" y="118988"/>
                    <a:pt x="80120" y="120000"/>
                    <a:pt x="93415" y="120000"/>
                  </a:cubicBezTo>
                  <a:cubicBezTo>
                    <a:pt x="93415" y="120000"/>
                    <a:pt x="93415" y="120000"/>
                    <a:pt x="93415" y="120000"/>
                  </a:cubicBezTo>
                  <a:cubicBezTo>
                    <a:pt x="101010" y="120000"/>
                    <a:pt x="110502" y="120000"/>
                    <a:pt x="120000" y="120000"/>
                  </a:cubicBezTo>
                  <a:cubicBezTo>
                    <a:pt x="120000" y="116972"/>
                    <a:pt x="120000" y="113950"/>
                    <a:pt x="118098" y="109916"/>
                  </a:cubicBezTo>
                  <a:cubicBezTo>
                    <a:pt x="116202" y="95800"/>
                    <a:pt x="110502" y="84705"/>
                    <a:pt x="102912" y="79661"/>
                  </a:cubicBezTo>
                  <a:cubicBezTo>
                    <a:pt x="102912" y="68572"/>
                    <a:pt x="102912" y="68572"/>
                    <a:pt x="102912" y="68572"/>
                  </a:cubicBezTo>
                  <a:cubicBezTo>
                    <a:pt x="104808" y="68572"/>
                    <a:pt x="104808" y="68572"/>
                    <a:pt x="104808" y="68572"/>
                  </a:cubicBezTo>
                  <a:cubicBezTo>
                    <a:pt x="112404" y="68572"/>
                    <a:pt x="118098" y="53444"/>
                    <a:pt x="118098" y="34283"/>
                  </a:cubicBezTo>
                  <a:cubicBezTo>
                    <a:pt x="118098" y="15127"/>
                    <a:pt x="112404" y="0"/>
                    <a:pt x="104808" y="0"/>
                  </a:cubicBezTo>
                  <a:cubicBezTo>
                    <a:pt x="104808" y="0"/>
                    <a:pt x="104808" y="0"/>
                    <a:pt x="102912" y="0"/>
                  </a:cubicBezTo>
                  <a:cubicBezTo>
                    <a:pt x="102912" y="0"/>
                    <a:pt x="102912" y="0"/>
                    <a:pt x="102912" y="0"/>
                  </a:cubicBezTo>
                  <a:cubicBezTo>
                    <a:pt x="102912" y="0"/>
                    <a:pt x="101010" y="0"/>
                    <a:pt x="99109" y="0"/>
                  </a:cubicBezTo>
                  <a:cubicBezTo>
                    <a:pt x="99109" y="0"/>
                    <a:pt x="99109" y="0"/>
                    <a:pt x="99109" y="0"/>
                  </a:cubicBezTo>
                  <a:cubicBezTo>
                    <a:pt x="97213" y="0"/>
                    <a:pt x="95311" y="1011"/>
                    <a:pt x="93415" y="1011"/>
                  </a:cubicBezTo>
                  <a:cubicBezTo>
                    <a:pt x="93415" y="1011"/>
                    <a:pt x="93415" y="1011"/>
                    <a:pt x="93415" y="1011"/>
                  </a:cubicBezTo>
                  <a:cubicBezTo>
                    <a:pt x="91519" y="1011"/>
                    <a:pt x="91519" y="1011"/>
                    <a:pt x="89617" y="1011"/>
                  </a:cubicBezTo>
                  <a:cubicBezTo>
                    <a:pt x="89617" y="1011"/>
                    <a:pt x="89617" y="1011"/>
                    <a:pt x="89617" y="1011"/>
                  </a:cubicBezTo>
                  <a:cubicBezTo>
                    <a:pt x="87715" y="2016"/>
                    <a:pt x="85819" y="2016"/>
                    <a:pt x="85819" y="2016"/>
                  </a:cubicBezTo>
                  <a:cubicBezTo>
                    <a:pt x="83923" y="2016"/>
                    <a:pt x="83923" y="2016"/>
                    <a:pt x="83923" y="2016"/>
                  </a:cubicBezTo>
                  <a:cubicBezTo>
                    <a:pt x="82021" y="2016"/>
                    <a:pt x="82021" y="3027"/>
                    <a:pt x="80120" y="3027"/>
                  </a:cubicBezTo>
                  <a:cubicBezTo>
                    <a:pt x="80120" y="3027"/>
                    <a:pt x="80120" y="3027"/>
                    <a:pt x="78223" y="3027"/>
                  </a:cubicBezTo>
                  <a:cubicBezTo>
                    <a:pt x="78223" y="4033"/>
                    <a:pt x="78223" y="4033"/>
                    <a:pt x="76322" y="4033"/>
                  </a:cubicBezTo>
                  <a:cubicBezTo>
                    <a:pt x="76322" y="4033"/>
                    <a:pt x="74426" y="5044"/>
                    <a:pt x="74426" y="5044"/>
                  </a:cubicBezTo>
                  <a:cubicBezTo>
                    <a:pt x="74426" y="5044"/>
                    <a:pt x="72530" y="5044"/>
                    <a:pt x="72530" y="5044"/>
                  </a:cubicBezTo>
                  <a:cubicBezTo>
                    <a:pt x="72530" y="6050"/>
                    <a:pt x="70628" y="6050"/>
                    <a:pt x="68726" y="7061"/>
                  </a:cubicBezTo>
                  <a:cubicBezTo>
                    <a:pt x="57333" y="13111"/>
                    <a:pt x="61136" y="21177"/>
                    <a:pt x="61136" y="25211"/>
                  </a:cubicBezTo>
                  <a:cubicBezTo>
                    <a:pt x="61136" y="27227"/>
                    <a:pt x="61136" y="30250"/>
                    <a:pt x="63032" y="32266"/>
                  </a:cubicBezTo>
                  <a:cubicBezTo>
                    <a:pt x="61136" y="32266"/>
                    <a:pt x="61136" y="32266"/>
                    <a:pt x="59234" y="32266"/>
                  </a:cubicBezTo>
                  <a:cubicBezTo>
                    <a:pt x="57333" y="32266"/>
                    <a:pt x="55436" y="33277"/>
                    <a:pt x="55436" y="34283"/>
                  </a:cubicBezTo>
                  <a:cubicBezTo>
                    <a:pt x="59234" y="47394"/>
                    <a:pt x="59234" y="47394"/>
                    <a:pt x="59234" y="47394"/>
                  </a:cubicBezTo>
                  <a:cubicBezTo>
                    <a:pt x="59234" y="48405"/>
                    <a:pt x="61136" y="49411"/>
                    <a:pt x="63032" y="49411"/>
                  </a:cubicBezTo>
                  <a:cubicBezTo>
                    <a:pt x="64928" y="49411"/>
                    <a:pt x="64928" y="49411"/>
                    <a:pt x="66830" y="48405"/>
                  </a:cubicBezTo>
                  <a:cubicBezTo>
                    <a:pt x="66830" y="51427"/>
                    <a:pt x="66830" y="54455"/>
                    <a:pt x="68726" y="57477"/>
                  </a:cubicBezTo>
                  <a:cubicBezTo>
                    <a:pt x="68726" y="59494"/>
                    <a:pt x="72530" y="61511"/>
                    <a:pt x="78223" y="63527"/>
                  </a:cubicBezTo>
                  <a:cubicBezTo>
                    <a:pt x="78223" y="66555"/>
                    <a:pt x="78223" y="69577"/>
                    <a:pt x="80120" y="72605"/>
                  </a:cubicBezTo>
                  <a:cubicBezTo>
                    <a:pt x="55436" y="73611"/>
                    <a:pt x="32650" y="77644"/>
                    <a:pt x="11764" y="82688"/>
                  </a:cubicBezTo>
                  <a:cubicBezTo>
                    <a:pt x="4169" y="84705"/>
                    <a:pt x="-1530" y="89750"/>
                    <a:pt x="371" y="93783"/>
                  </a:cubicBezTo>
                  <a:cubicBezTo>
                    <a:pt x="371" y="98822"/>
                    <a:pt x="2267" y="102855"/>
                    <a:pt x="2267" y="107900"/>
                  </a:cubicBezTo>
                  <a:cubicBezTo>
                    <a:pt x="4169" y="110922"/>
                    <a:pt x="9863" y="114955"/>
                    <a:pt x="17458" y="115966"/>
                  </a:cubicBezTo>
                  <a:cubicBezTo>
                    <a:pt x="23158" y="115966"/>
                    <a:pt x="28852" y="116972"/>
                    <a:pt x="34551" y="116972"/>
                  </a:cubicBezTo>
                  <a:cubicBezTo>
                    <a:pt x="34551" y="116972"/>
                    <a:pt x="36447" y="116972"/>
                    <a:pt x="36447" y="116972"/>
                  </a:cubicBezTo>
                  <a:close/>
                </a:path>
              </a:pathLst>
            </a:custGeom>
            <a:solidFill>
              <a:srgbClr val="FFA38F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Shape 3252"/>
            <p:cNvSpPr/>
            <p:nvPr/>
          </p:nvSpPr>
          <p:spPr>
            <a:xfrm>
              <a:off x="489600613" y="0"/>
              <a:ext cx="1156240668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77" y="83363"/>
                  </a:moveTo>
                  <a:cubicBezTo>
                    <a:pt x="101473" y="77774"/>
                    <a:pt x="88308" y="74050"/>
                    <a:pt x="75142" y="72808"/>
                  </a:cubicBezTo>
                  <a:cubicBezTo>
                    <a:pt x="75142" y="69702"/>
                    <a:pt x="75798" y="66596"/>
                    <a:pt x="76459" y="63495"/>
                  </a:cubicBezTo>
                  <a:cubicBezTo>
                    <a:pt x="79089" y="61630"/>
                    <a:pt x="81069" y="59147"/>
                    <a:pt x="81725" y="57282"/>
                  </a:cubicBezTo>
                  <a:cubicBezTo>
                    <a:pt x="81725" y="54176"/>
                    <a:pt x="82381" y="51693"/>
                    <a:pt x="82381" y="48592"/>
                  </a:cubicBezTo>
                  <a:cubicBezTo>
                    <a:pt x="83042" y="49210"/>
                    <a:pt x="83698" y="49210"/>
                    <a:pt x="84354" y="49210"/>
                  </a:cubicBezTo>
                  <a:cubicBezTo>
                    <a:pt x="85672" y="49834"/>
                    <a:pt x="86990" y="48592"/>
                    <a:pt x="86990" y="47345"/>
                  </a:cubicBezTo>
                  <a:cubicBezTo>
                    <a:pt x="88308" y="34307"/>
                    <a:pt x="88308" y="34307"/>
                    <a:pt x="88308" y="34307"/>
                  </a:cubicBezTo>
                  <a:cubicBezTo>
                    <a:pt x="88308" y="33066"/>
                    <a:pt x="87646" y="31824"/>
                    <a:pt x="86334" y="31824"/>
                  </a:cubicBezTo>
                  <a:cubicBezTo>
                    <a:pt x="85672" y="31824"/>
                    <a:pt x="85016" y="31824"/>
                    <a:pt x="84354" y="31824"/>
                  </a:cubicBezTo>
                  <a:cubicBezTo>
                    <a:pt x="85016" y="29342"/>
                    <a:pt x="85016" y="27477"/>
                    <a:pt x="85672" y="24994"/>
                  </a:cubicBezTo>
                  <a:cubicBezTo>
                    <a:pt x="85672" y="21270"/>
                    <a:pt x="87646" y="12574"/>
                    <a:pt x="80407" y="6985"/>
                  </a:cubicBezTo>
                  <a:cubicBezTo>
                    <a:pt x="70533" y="-2328"/>
                    <a:pt x="48810" y="-2328"/>
                    <a:pt x="38936" y="6985"/>
                  </a:cubicBezTo>
                  <a:cubicBezTo>
                    <a:pt x="32359" y="12574"/>
                    <a:pt x="34332" y="21270"/>
                    <a:pt x="34332" y="24994"/>
                  </a:cubicBezTo>
                  <a:cubicBezTo>
                    <a:pt x="34989" y="27477"/>
                    <a:pt x="34989" y="29342"/>
                    <a:pt x="34989" y="31824"/>
                  </a:cubicBezTo>
                  <a:cubicBezTo>
                    <a:pt x="34989" y="31824"/>
                    <a:pt x="34332" y="31824"/>
                    <a:pt x="33671" y="31824"/>
                  </a:cubicBezTo>
                  <a:cubicBezTo>
                    <a:pt x="32359" y="31824"/>
                    <a:pt x="31041" y="33066"/>
                    <a:pt x="31697" y="34307"/>
                  </a:cubicBezTo>
                  <a:cubicBezTo>
                    <a:pt x="33015" y="47345"/>
                    <a:pt x="33015" y="47345"/>
                    <a:pt x="33015" y="47345"/>
                  </a:cubicBezTo>
                  <a:cubicBezTo>
                    <a:pt x="33015" y="48592"/>
                    <a:pt x="34332" y="49834"/>
                    <a:pt x="35650" y="49210"/>
                  </a:cubicBezTo>
                  <a:cubicBezTo>
                    <a:pt x="36306" y="49210"/>
                    <a:pt x="36962" y="49210"/>
                    <a:pt x="37624" y="48592"/>
                  </a:cubicBezTo>
                  <a:cubicBezTo>
                    <a:pt x="37624" y="51693"/>
                    <a:pt x="38280" y="54176"/>
                    <a:pt x="38280" y="57282"/>
                  </a:cubicBezTo>
                  <a:cubicBezTo>
                    <a:pt x="38280" y="59147"/>
                    <a:pt x="40915" y="61630"/>
                    <a:pt x="43545" y="63495"/>
                  </a:cubicBezTo>
                  <a:cubicBezTo>
                    <a:pt x="44207" y="66596"/>
                    <a:pt x="44863" y="69702"/>
                    <a:pt x="44863" y="72808"/>
                  </a:cubicBezTo>
                  <a:cubicBezTo>
                    <a:pt x="31697" y="74050"/>
                    <a:pt x="18531" y="77774"/>
                    <a:pt x="6027" y="83363"/>
                  </a:cubicBezTo>
                  <a:cubicBezTo>
                    <a:pt x="2080" y="85228"/>
                    <a:pt x="-555" y="90194"/>
                    <a:pt x="100" y="93918"/>
                  </a:cubicBezTo>
                  <a:cubicBezTo>
                    <a:pt x="100" y="98884"/>
                    <a:pt x="762" y="103232"/>
                    <a:pt x="1418" y="107580"/>
                  </a:cubicBezTo>
                  <a:cubicBezTo>
                    <a:pt x="2080" y="111304"/>
                    <a:pt x="5371" y="115652"/>
                    <a:pt x="9319" y="116275"/>
                  </a:cubicBezTo>
                  <a:cubicBezTo>
                    <a:pt x="42889" y="121241"/>
                    <a:pt x="77116" y="121241"/>
                    <a:pt x="110686" y="116275"/>
                  </a:cubicBezTo>
                  <a:cubicBezTo>
                    <a:pt x="114633" y="115652"/>
                    <a:pt x="117925" y="111304"/>
                    <a:pt x="118586" y="107580"/>
                  </a:cubicBezTo>
                  <a:cubicBezTo>
                    <a:pt x="119243" y="103232"/>
                    <a:pt x="119243" y="98884"/>
                    <a:pt x="119904" y="93918"/>
                  </a:cubicBezTo>
                  <a:cubicBezTo>
                    <a:pt x="120560" y="90194"/>
                    <a:pt x="117925" y="85228"/>
                    <a:pt x="113977" y="83363"/>
                  </a:cubicBez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Shape 3253"/>
            <p:cNvSpPr/>
            <p:nvPr/>
          </p:nvSpPr>
          <p:spPr>
            <a:xfrm>
              <a:off x="489595792" y="2439251"/>
              <a:ext cx="653661891" cy="21442543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239" y="117511"/>
                  </a:moveTo>
                  <a:cubicBezTo>
                    <a:pt x="42059" y="118133"/>
                    <a:pt x="47873" y="118133"/>
                    <a:pt x="53693" y="118755"/>
                  </a:cubicBezTo>
                  <a:cubicBezTo>
                    <a:pt x="53693" y="118755"/>
                    <a:pt x="54852" y="118755"/>
                    <a:pt x="56017" y="118755"/>
                  </a:cubicBezTo>
                  <a:cubicBezTo>
                    <a:pt x="67651" y="119377"/>
                    <a:pt x="80444" y="120000"/>
                    <a:pt x="92078" y="120000"/>
                  </a:cubicBezTo>
                  <a:cubicBezTo>
                    <a:pt x="92078" y="120000"/>
                    <a:pt x="92078" y="120000"/>
                    <a:pt x="92078" y="120000"/>
                  </a:cubicBezTo>
                  <a:cubicBezTo>
                    <a:pt x="101387" y="120000"/>
                    <a:pt x="110690" y="120000"/>
                    <a:pt x="120000" y="120000"/>
                  </a:cubicBezTo>
                  <a:cubicBezTo>
                    <a:pt x="120000" y="116888"/>
                    <a:pt x="118834" y="113783"/>
                    <a:pt x="118834" y="110672"/>
                  </a:cubicBezTo>
                  <a:cubicBezTo>
                    <a:pt x="115345" y="96372"/>
                    <a:pt x="109531" y="84561"/>
                    <a:pt x="103711" y="79583"/>
                  </a:cubicBezTo>
                  <a:cubicBezTo>
                    <a:pt x="103711" y="68394"/>
                    <a:pt x="103711" y="68394"/>
                    <a:pt x="103711" y="68394"/>
                  </a:cubicBezTo>
                  <a:cubicBezTo>
                    <a:pt x="103711" y="68394"/>
                    <a:pt x="103711" y="68394"/>
                    <a:pt x="104876" y="68394"/>
                  </a:cubicBezTo>
                  <a:cubicBezTo>
                    <a:pt x="111855" y="68394"/>
                    <a:pt x="118834" y="53472"/>
                    <a:pt x="118834" y="34194"/>
                  </a:cubicBezTo>
                  <a:cubicBezTo>
                    <a:pt x="118834" y="14922"/>
                    <a:pt x="111855" y="0"/>
                    <a:pt x="104876" y="0"/>
                  </a:cubicBezTo>
                  <a:cubicBezTo>
                    <a:pt x="103711" y="0"/>
                    <a:pt x="103711" y="0"/>
                    <a:pt x="103711" y="0"/>
                  </a:cubicBezTo>
                  <a:cubicBezTo>
                    <a:pt x="103711" y="0"/>
                    <a:pt x="103711" y="0"/>
                    <a:pt x="103711" y="0"/>
                  </a:cubicBezTo>
                  <a:cubicBezTo>
                    <a:pt x="101387" y="0"/>
                    <a:pt x="100222" y="0"/>
                    <a:pt x="99062" y="0"/>
                  </a:cubicBezTo>
                  <a:cubicBezTo>
                    <a:pt x="99062" y="0"/>
                    <a:pt x="99062" y="0"/>
                    <a:pt x="99062" y="0"/>
                  </a:cubicBezTo>
                  <a:cubicBezTo>
                    <a:pt x="96732" y="0"/>
                    <a:pt x="95567" y="0"/>
                    <a:pt x="94408" y="622"/>
                  </a:cubicBezTo>
                  <a:cubicBezTo>
                    <a:pt x="93243" y="622"/>
                    <a:pt x="93243" y="622"/>
                    <a:pt x="93243" y="622"/>
                  </a:cubicBezTo>
                  <a:cubicBezTo>
                    <a:pt x="92078" y="622"/>
                    <a:pt x="90918" y="622"/>
                    <a:pt x="89753" y="622"/>
                  </a:cubicBezTo>
                  <a:cubicBezTo>
                    <a:pt x="88588" y="622"/>
                    <a:pt x="88588" y="1244"/>
                    <a:pt x="88588" y="1244"/>
                  </a:cubicBezTo>
                  <a:cubicBezTo>
                    <a:pt x="87429" y="1244"/>
                    <a:pt x="86264" y="1244"/>
                    <a:pt x="85098" y="1866"/>
                  </a:cubicBezTo>
                  <a:cubicBezTo>
                    <a:pt x="83939" y="1866"/>
                    <a:pt x="83939" y="1866"/>
                    <a:pt x="83939" y="1866"/>
                  </a:cubicBezTo>
                  <a:cubicBezTo>
                    <a:pt x="82774" y="1866"/>
                    <a:pt x="81609" y="2488"/>
                    <a:pt x="80444" y="2488"/>
                  </a:cubicBezTo>
                  <a:cubicBezTo>
                    <a:pt x="80444" y="2488"/>
                    <a:pt x="79284" y="3111"/>
                    <a:pt x="79284" y="3111"/>
                  </a:cubicBezTo>
                  <a:cubicBezTo>
                    <a:pt x="78119" y="3111"/>
                    <a:pt x="76954" y="3733"/>
                    <a:pt x="76954" y="3733"/>
                  </a:cubicBezTo>
                  <a:cubicBezTo>
                    <a:pt x="75795" y="3733"/>
                    <a:pt x="74630" y="4350"/>
                    <a:pt x="74630" y="4350"/>
                  </a:cubicBezTo>
                  <a:cubicBezTo>
                    <a:pt x="73465" y="4350"/>
                    <a:pt x="73465" y="4972"/>
                    <a:pt x="72305" y="4972"/>
                  </a:cubicBezTo>
                  <a:cubicBezTo>
                    <a:pt x="71140" y="5594"/>
                    <a:pt x="69975" y="6216"/>
                    <a:pt x="68816" y="6838"/>
                  </a:cubicBezTo>
                  <a:cubicBezTo>
                    <a:pt x="57182" y="12433"/>
                    <a:pt x="60672" y="21138"/>
                    <a:pt x="60672" y="24872"/>
                  </a:cubicBezTo>
                  <a:cubicBezTo>
                    <a:pt x="61831" y="27355"/>
                    <a:pt x="61831" y="29222"/>
                    <a:pt x="61831" y="31711"/>
                  </a:cubicBezTo>
                  <a:cubicBezTo>
                    <a:pt x="61831" y="31711"/>
                    <a:pt x="60672" y="31711"/>
                    <a:pt x="59507" y="31711"/>
                  </a:cubicBezTo>
                  <a:cubicBezTo>
                    <a:pt x="57182" y="31711"/>
                    <a:pt x="54852" y="32955"/>
                    <a:pt x="56017" y="34194"/>
                  </a:cubicBezTo>
                  <a:cubicBezTo>
                    <a:pt x="58342" y="47255"/>
                    <a:pt x="58342" y="47255"/>
                    <a:pt x="58342" y="47255"/>
                  </a:cubicBezTo>
                  <a:cubicBezTo>
                    <a:pt x="58342" y="48500"/>
                    <a:pt x="60672" y="49738"/>
                    <a:pt x="62996" y="49116"/>
                  </a:cubicBezTo>
                  <a:cubicBezTo>
                    <a:pt x="64161" y="49116"/>
                    <a:pt x="65321" y="49116"/>
                    <a:pt x="66486" y="48500"/>
                  </a:cubicBezTo>
                  <a:cubicBezTo>
                    <a:pt x="66486" y="51605"/>
                    <a:pt x="67651" y="54094"/>
                    <a:pt x="67651" y="57200"/>
                  </a:cubicBezTo>
                  <a:cubicBezTo>
                    <a:pt x="67651" y="59066"/>
                    <a:pt x="72305" y="61555"/>
                    <a:pt x="76954" y="63422"/>
                  </a:cubicBezTo>
                  <a:cubicBezTo>
                    <a:pt x="78119" y="66527"/>
                    <a:pt x="79284" y="69638"/>
                    <a:pt x="79284" y="72744"/>
                  </a:cubicBezTo>
                  <a:cubicBezTo>
                    <a:pt x="56017" y="73988"/>
                    <a:pt x="32750" y="77722"/>
                    <a:pt x="10647" y="83316"/>
                  </a:cubicBezTo>
                  <a:cubicBezTo>
                    <a:pt x="3668" y="85183"/>
                    <a:pt x="-985" y="90155"/>
                    <a:pt x="179" y="93883"/>
                  </a:cubicBezTo>
                  <a:cubicBezTo>
                    <a:pt x="179" y="98861"/>
                    <a:pt x="1338" y="103211"/>
                    <a:pt x="2503" y="107566"/>
                  </a:cubicBezTo>
                  <a:cubicBezTo>
                    <a:pt x="3668" y="111294"/>
                    <a:pt x="9482" y="115650"/>
                    <a:pt x="16461" y="116266"/>
                  </a:cubicBezTo>
                  <a:cubicBezTo>
                    <a:pt x="22281" y="116888"/>
                    <a:pt x="28095" y="116888"/>
                    <a:pt x="33915" y="117511"/>
                  </a:cubicBezTo>
                  <a:cubicBezTo>
                    <a:pt x="35074" y="117511"/>
                    <a:pt x="35074" y="117511"/>
                    <a:pt x="36239" y="117511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795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41/19/66/411966958649a6cca98b6071664dbcda--supply-chain-management-work-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719863"/>
            <a:ext cx="51720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5" y="1132030"/>
            <a:ext cx="8429337" cy="55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8867775" y="6583363"/>
            <a:ext cx="276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34" tIns="34317" rIns="68634" bIns="34317" anchor="ctr"/>
          <a:lstStyle/>
          <a:p>
            <a:pPr algn="r" defTabSz="608013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orbel" pitchFamily="34" charset="0"/>
              <a:ea typeface="ＭＳ Ｐゴシック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6888" y="1146116"/>
            <a:ext cx="8370887" cy="8715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An SCM Strategic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Framework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1" y="2426547"/>
            <a:ext cx="8727345" cy="3295380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Courtesy of Peter D Gibbons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692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677" y="779073"/>
            <a:ext cx="8534400" cy="1104900"/>
          </a:xfrm>
        </p:spPr>
        <p:txBody>
          <a:bodyPr>
            <a:normAutofit/>
          </a:bodyPr>
          <a:lstStyle/>
          <a:p>
            <a:r>
              <a:rPr lang="en-US" altLang="x-non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picture is better than 1000 words!</a:t>
            </a:r>
            <a:br>
              <a:rPr lang="en-US" altLang="x-non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x-non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n-US" altLang="x-non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many words would be better than 3 pictures?</a:t>
            </a:r>
          </a:p>
        </p:txBody>
      </p:sp>
      <p:sp>
        <p:nvSpPr>
          <p:cNvPr id="20483" name="Rectangle 203"/>
          <p:cNvSpPr>
            <a:spLocks noGrp="1" noChangeArrowheads="1"/>
          </p:cNvSpPr>
          <p:nvPr>
            <p:ph type="body" idx="1"/>
          </p:nvPr>
        </p:nvSpPr>
        <p:spPr>
          <a:xfrm>
            <a:off x="242127" y="1946831"/>
            <a:ext cx="8839200" cy="457200"/>
          </a:xfrm>
          <a:noFill/>
        </p:spPr>
        <p:txBody>
          <a:bodyPr lIns="98376" tIns="49189" rIns="98376" bIns="49189"/>
          <a:lstStyle/>
          <a:p>
            <a:pPr marL="284163" indent="-284163"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x-none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 A supply chain consists </a:t>
            </a:r>
            <a:r>
              <a:rPr lang="en-US" altLang="x-non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of: </a:t>
            </a:r>
            <a:endParaRPr lang="en-US" altLang="x-none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8492" name="Rectangle 204"/>
          <p:cNvSpPr>
            <a:spLocks noChangeArrowheads="1"/>
          </p:cNvSpPr>
          <p:nvPr/>
        </p:nvSpPr>
        <p:spPr bwMode="auto">
          <a:xfrm>
            <a:off x="191057" y="4071667"/>
            <a:ext cx="464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76" tIns="49189" rIns="98376" bIns="49189"/>
          <a:lstStyle>
            <a:lvl1pPr marL="284163" indent="-284163">
              <a:defRPr sz="16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x-none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- aims to Match Supply and Demand, profitably for products and </a:t>
            </a:r>
            <a:r>
              <a:rPr lang="en-US" altLang="x-non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services:</a:t>
            </a:r>
            <a:endParaRPr lang="en-US" altLang="x-none" sz="1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5257800" y="3810000"/>
            <a:ext cx="3660775" cy="1198563"/>
            <a:chOff x="3358" y="2064"/>
            <a:chExt cx="2306" cy="755"/>
          </a:xfrm>
        </p:grpSpPr>
        <p:pic>
          <p:nvPicPr>
            <p:cNvPr id="20714" name="Picture 2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" y="2064"/>
              <a:ext cx="459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0715" name="Picture 2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2064"/>
              <a:ext cx="46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0716" name="Picture 208" descr="j01726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" y="2064"/>
              <a:ext cx="47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17" name="Text Box 209"/>
            <p:cNvSpPr txBox="1">
              <a:spLocks noChangeArrowheads="1"/>
            </p:cNvSpPr>
            <p:nvPr/>
          </p:nvSpPr>
          <p:spPr bwMode="auto">
            <a:xfrm>
              <a:off x="3358" y="2607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SUPPLY SIDE</a:t>
              </a:r>
            </a:p>
          </p:txBody>
        </p:sp>
        <p:sp>
          <p:nvSpPr>
            <p:cNvPr id="20718" name="Text Box 210"/>
            <p:cNvSpPr txBox="1">
              <a:spLocks noChangeArrowheads="1"/>
            </p:cNvSpPr>
            <p:nvPr/>
          </p:nvSpPr>
          <p:spPr bwMode="auto">
            <a:xfrm>
              <a:off x="4654" y="2607"/>
              <a:ext cx="10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DEMAND SIDE</a:t>
              </a:r>
            </a:p>
          </p:txBody>
        </p:sp>
      </p:grpSp>
      <p:grpSp>
        <p:nvGrpSpPr>
          <p:cNvPr id="3" name="Group 434"/>
          <p:cNvGrpSpPr>
            <a:grpSpLocks/>
          </p:cNvGrpSpPr>
          <p:nvPr/>
        </p:nvGrpSpPr>
        <p:grpSpPr bwMode="auto">
          <a:xfrm>
            <a:off x="933957" y="5469764"/>
            <a:ext cx="7315200" cy="1098550"/>
            <a:chOff x="516" y="2880"/>
            <a:chExt cx="5004" cy="1227"/>
          </a:xfrm>
        </p:grpSpPr>
        <p:pic>
          <p:nvPicPr>
            <p:cNvPr id="20692" name="Picture 4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948"/>
              <a:ext cx="479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0693" name="Picture 4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996"/>
              <a:ext cx="407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0694" name="Picture 437" descr="j02341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996"/>
              <a:ext cx="40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5" name="Picture 438" descr="j008288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965"/>
              <a:ext cx="47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96" name="Group 439"/>
            <p:cNvGrpSpPr>
              <a:grpSpLocks/>
            </p:cNvGrpSpPr>
            <p:nvPr/>
          </p:nvGrpSpPr>
          <p:grpSpPr bwMode="auto">
            <a:xfrm>
              <a:off x="582" y="2956"/>
              <a:ext cx="474" cy="468"/>
              <a:chOff x="582" y="1592"/>
              <a:chExt cx="474" cy="468"/>
            </a:xfrm>
          </p:grpSpPr>
          <p:pic>
            <p:nvPicPr>
              <p:cNvPr id="20712" name="Picture 440" descr="j015477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1592"/>
                <a:ext cx="444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3" name="Picture 441" descr="hh01450_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" y="1721"/>
                <a:ext cx="42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97" name="Text Box 442"/>
            <p:cNvSpPr txBox="1">
              <a:spLocks noChangeArrowheads="1"/>
            </p:cNvSpPr>
            <p:nvPr/>
          </p:nvSpPr>
          <p:spPr bwMode="auto">
            <a:xfrm>
              <a:off x="516" y="3522"/>
              <a:ext cx="589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The right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Product</a:t>
              </a:r>
            </a:p>
          </p:txBody>
        </p:sp>
        <p:sp>
          <p:nvSpPr>
            <p:cNvPr id="20698" name="Text Box 443"/>
            <p:cNvSpPr txBox="1">
              <a:spLocks noChangeArrowheads="1"/>
            </p:cNvSpPr>
            <p:nvPr/>
          </p:nvSpPr>
          <p:spPr bwMode="auto">
            <a:xfrm>
              <a:off x="4987" y="3474"/>
              <a:ext cx="514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Higher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Profits</a:t>
              </a:r>
            </a:p>
          </p:txBody>
        </p:sp>
        <p:sp>
          <p:nvSpPr>
            <p:cNvPr id="20699" name="Text Box 444"/>
            <p:cNvSpPr txBox="1">
              <a:spLocks noChangeArrowheads="1"/>
            </p:cNvSpPr>
            <p:nvPr/>
          </p:nvSpPr>
          <p:spPr bwMode="auto">
            <a:xfrm>
              <a:off x="4032" y="3522"/>
              <a:ext cx="578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The right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Time</a:t>
              </a:r>
            </a:p>
          </p:txBody>
        </p:sp>
        <p:sp>
          <p:nvSpPr>
            <p:cNvPr id="20700" name="Text Box 445"/>
            <p:cNvSpPr txBox="1">
              <a:spLocks noChangeArrowheads="1"/>
            </p:cNvSpPr>
            <p:nvPr/>
          </p:nvSpPr>
          <p:spPr bwMode="auto">
            <a:xfrm>
              <a:off x="3216" y="3522"/>
              <a:ext cx="699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The right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Customer</a:t>
              </a:r>
            </a:p>
          </p:txBody>
        </p:sp>
        <p:sp>
          <p:nvSpPr>
            <p:cNvPr id="20701" name="Text Box 446"/>
            <p:cNvSpPr txBox="1">
              <a:spLocks noChangeArrowheads="1"/>
            </p:cNvSpPr>
            <p:nvPr/>
          </p:nvSpPr>
          <p:spPr bwMode="auto">
            <a:xfrm>
              <a:off x="2496" y="3522"/>
              <a:ext cx="62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The right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Quantity</a:t>
              </a:r>
            </a:p>
          </p:txBody>
        </p:sp>
        <p:sp>
          <p:nvSpPr>
            <p:cNvPr id="20702" name="Text Box 447"/>
            <p:cNvSpPr txBox="1">
              <a:spLocks noChangeArrowheads="1"/>
            </p:cNvSpPr>
            <p:nvPr/>
          </p:nvSpPr>
          <p:spPr bwMode="auto">
            <a:xfrm>
              <a:off x="1942" y="3527"/>
              <a:ext cx="578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The right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Store</a:t>
              </a:r>
            </a:p>
          </p:txBody>
        </p:sp>
        <p:sp>
          <p:nvSpPr>
            <p:cNvPr id="20703" name="Text Box 448"/>
            <p:cNvSpPr txBox="1">
              <a:spLocks noChangeArrowheads="1"/>
            </p:cNvSpPr>
            <p:nvPr/>
          </p:nvSpPr>
          <p:spPr bwMode="auto">
            <a:xfrm>
              <a:off x="1248" y="3522"/>
              <a:ext cx="578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The right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Price</a:t>
              </a:r>
            </a:p>
          </p:txBody>
        </p:sp>
        <p:sp>
          <p:nvSpPr>
            <p:cNvPr id="20704" name="Text Box 449"/>
            <p:cNvSpPr txBox="1">
              <a:spLocks noChangeArrowheads="1"/>
            </p:cNvSpPr>
            <p:nvPr/>
          </p:nvSpPr>
          <p:spPr bwMode="auto">
            <a:xfrm>
              <a:off x="4463" y="2880"/>
              <a:ext cx="461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20705" name="Text Box 450"/>
            <p:cNvSpPr txBox="1">
              <a:spLocks noChangeArrowheads="1"/>
            </p:cNvSpPr>
            <p:nvPr/>
          </p:nvSpPr>
          <p:spPr bwMode="auto">
            <a:xfrm>
              <a:off x="1680" y="2924"/>
              <a:ext cx="336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5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706" name="Text Box 451"/>
            <p:cNvSpPr txBox="1">
              <a:spLocks noChangeArrowheads="1"/>
            </p:cNvSpPr>
            <p:nvPr/>
          </p:nvSpPr>
          <p:spPr bwMode="auto">
            <a:xfrm>
              <a:off x="1008" y="2924"/>
              <a:ext cx="384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5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707" name="Text Box 452"/>
            <p:cNvSpPr txBox="1">
              <a:spLocks noChangeArrowheads="1"/>
            </p:cNvSpPr>
            <p:nvPr/>
          </p:nvSpPr>
          <p:spPr bwMode="auto">
            <a:xfrm>
              <a:off x="3731" y="2924"/>
              <a:ext cx="337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5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708" name="Text Box 453"/>
            <p:cNvSpPr txBox="1">
              <a:spLocks noChangeArrowheads="1"/>
            </p:cNvSpPr>
            <p:nvPr/>
          </p:nvSpPr>
          <p:spPr bwMode="auto">
            <a:xfrm>
              <a:off x="2305" y="2924"/>
              <a:ext cx="335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5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709" name="Text Box 454"/>
            <p:cNvSpPr txBox="1">
              <a:spLocks noChangeArrowheads="1"/>
            </p:cNvSpPr>
            <p:nvPr/>
          </p:nvSpPr>
          <p:spPr bwMode="auto">
            <a:xfrm>
              <a:off x="3011" y="2924"/>
              <a:ext cx="337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x-none" sz="5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+</a:t>
              </a:r>
            </a:p>
          </p:txBody>
        </p:sp>
        <p:pic>
          <p:nvPicPr>
            <p:cNvPr id="20710" name="Picture 455" descr="j0222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996"/>
              <a:ext cx="453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1" name="Picture 456" descr="j0283209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" y="2976"/>
              <a:ext cx="513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Group 461"/>
          <p:cNvGrpSpPr>
            <a:grpSpLocks/>
          </p:cNvGrpSpPr>
          <p:nvPr/>
        </p:nvGrpSpPr>
        <p:grpSpPr bwMode="auto">
          <a:xfrm>
            <a:off x="1333858" y="2429982"/>
            <a:ext cx="5707063" cy="1219200"/>
            <a:chOff x="816" y="1392"/>
            <a:chExt cx="3595" cy="768"/>
          </a:xfrm>
        </p:grpSpPr>
        <p:grpSp>
          <p:nvGrpSpPr>
            <p:cNvPr id="20489" name="Group 234"/>
            <p:cNvGrpSpPr>
              <a:grpSpLocks/>
            </p:cNvGrpSpPr>
            <p:nvPr/>
          </p:nvGrpSpPr>
          <p:grpSpPr bwMode="auto">
            <a:xfrm>
              <a:off x="816" y="1392"/>
              <a:ext cx="3595" cy="528"/>
              <a:chOff x="1250" y="1296"/>
              <a:chExt cx="3595" cy="528"/>
            </a:xfrm>
          </p:grpSpPr>
          <p:sp>
            <p:nvSpPr>
              <p:cNvPr id="268523" name="Text Box 235"/>
              <p:cNvSpPr txBox="1">
                <a:spLocks noChangeArrowheads="1"/>
              </p:cNvSpPr>
              <p:nvPr/>
            </p:nvSpPr>
            <p:spPr bwMode="auto">
              <a:xfrm>
                <a:off x="1250" y="1296"/>
                <a:ext cx="526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Supplier</a:t>
                </a:r>
              </a:p>
            </p:txBody>
          </p:sp>
          <p:pic>
            <p:nvPicPr>
              <p:cNvPr id="20494" name="Picture 236" descr="chai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8" y="1506"/>
                <a:ext cx="250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525" name="Text Box 237"/>
              <p:cNvSpPr txBox="1">
                <a:spLocks noChangeArrowheads="1"/>
              </p:cNvSpPr>
              <p:nvPr/>
            </p:nvSpPr>
            <p:spPr bwMode="auto">
              <a:xfrm>
                <a:off x="2117" y="1296"/>
                <a:ext cx="773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Manufacturer</a:t>
                </a:r>
              </a:p>
            </p:txBody>
          </p:sp>
          <p:sp>
            <p:nvSpPr>
              <p:cNvPr id="268526" name="Text Box 238"/>
              <p:cNvSpPr txBox="1">
                <a:spLocks noChangeArrowheads="1"/>
              </p:cNvSpPr>
              <p:nvPr/>
            </p:nvSpPr>
            <p:spPr bwMode="auto">
              <a:xfrm>
                <a:off x="2952" y="1296"/>
                <a:ext cx="625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Distributor</a:t>
                </a:r>
              </a:p>
            </p:txBody>
          </p:sp>
          <p:sp>
            <p:nvSpPr>
              <p:cNvPr id="268527" name="Text Box 239"/>
              <p:cNvSpPr txBox="1">
                <a:spLocks noChangeArrowheads="1"/>
              </p:cNvSpPr>
              <p:nvPr/>
            </p:nvSpPr>
            <p:spPr bwMode="auto">
              <a:xfrm>
                <a:off x="3698" y="1296"/>
                <a:ext cx="50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Retailer</a:t>
                </a:r>
              </a:p>
            </p:txBody>
          </p:sp>
          <p:grpSp>
            <p:nvGrpSpPr>
              <p:cNvPr id="20498" name="Group 240"/>
              <p:cNvGrpSpPr>
                <a:grpSpLocks/>
              </p:cNvGrpSpPr>
              <p:nvPr/>
            </p:nvGrpSpPr>
            <p:grpSpPr bwMode="auto">
              <a:xfrm>
                <a:off x="3060" y="1468"/>
                <a:ext cx="455" cy="242"/>
                <a:chOff x="2232" y="2859"/>
                <a:chExt cx="504" cy="405"/>
              </a:xfrm>
            </p:grpSpPr>
            <p:sp>
              <p:nvSpPr>
                <p:cNvPr id="20548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2713" y="3071"/>
                  <a:ext cx="0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9" name="Freeform 242"/>
                <p:cNvSpPr>
                  <a:spLocks/>
                </p:cNvSpPr>
                <p:nvPr/>
              </p:nvSpPr>
              <p:spPr bwMode="auto">
                <a:xfrm>
                  <a:off x="2582" y="3050"/>
                  <a:ext cx="24" cy="42"/>
                </a:xfrm>
                <a:custGeom>
                  <a:avLst/>
                  <a:gdLst>
                    <a:gd name="T0" fmla="*/ 25 w 26"/>
                    <a:gd name="T1" fmla="*/ 13 h 44"/>
                    <a:gd name="T2" fmla="*/ 0 w 26"/>
                    <a:gd name="T3" fmla="*/ 0 h 44"/>
                    <a:gd name="T4" fmla="*/ 0 w 26"/>
                    <a:gd name="T5" fmla="*/ 28 h 44"/>
                    <a:gd name="T6" fmla="*/ 25 w 26"/>
                    <a:gd name="T7" fmla="*/ 43 h 44"/>
                    <a:gd name="T8" fmla="*/ 25 w 26"/>
                    <a:gd name="T9" fmla="*/ 1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4"/>
                    <a:gd name="T17" fmla="*/ 26 w 26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4">
                      <a:moveTo>
                        <a:pt x="25" y="13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25" y="43"/>
                      </a:lnTo>
                      <a:lnTo>
                        <a:pt x="25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0" name="Freeform 243"/>
                <p:cNvSpPr>
                  <a:spLocks/>
                </p:cNvSpPr>
                <p:nvPr/>
              </p:nvSpPr>
              <p:spPr bwMode="auto">
                <a:xfrm>
                  <a:off x="2605" y="3010"/>
                  <a:ext cx="89" cy="82"/>
                </a:xfrm>
                <a:custGeom>
                  <a:avLst/>
                  <a:gdLst>
                    <a:gd name="T0" fmla="*/ 96 w 97"/>
                    <a:gd name="T1" fmla="*/ 0 h 86"/>
                    <a:gd name="T2" fmla="*/ 0 w 97"/>
                    <a:gd name="T3" fmla="*/ 55 h 86"/>
                    <a:gd name="T4" fmla="*/ 0 w 97"/>
                    <a:gd name="T5" fmla="*/ 85 h 86"/>
                    <a:gd name="T6" fmla="*/ 96 w 97"/>
                    <a:gd name="T7" fmla="*/ 29 h 86"/>
                    <a:gd name="T8" fmla="*/ 96 w 97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6"/>
                    <a:gd name="T17" fmla="*/ 97 w 9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6">
                      <a:moveTo>
                        <a:pt x="96" y="0"/>
                      </a:moveTo>
                      <a:lnTo>
                        <a:pt x="0" y="55"/>
                      </a:lnTo>
                      <a:lnTo>
                        <a:pt x="0" y="85"/>
                      </a:lnTo>
                      <a:lnTo>
                        <a:pt x="96" y="29"/>
                      </a:lnTo>
                      <a:lnTo>
                        <a:pt x="96" y="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1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674" y="3046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2" name="Freeform 245"/>
                <p:cNvSpPr>
                  <a:spLocks/>
                </p:cNvSpPr>
                <p:nvPr/>
              </p:nvSpPr>
              <p:spPr bwMode="auto">
                <a:xfrm>
                  <a:off x="2674" y="3052"/>
                  <a:ext cx="15" cy="16"/>
                </a:xfrm>
                <a:custGeom>
                  <a:avLst/>
                  <a:gdLst>
                    <a:gd name="T0" fmla="*/ 3 w 17"/>
                    <a:gd name="T1" fmla="*/ 16 h 17"/>
                    <a:gd name="T2" fmla="*/ 0 w 17"/>
                    <a:gd name="T3" fmla="*/ 13 h 17"/>
                    <a:gd name="T4" fmla="*/ 0 w 17"/>
                    <a:gd name="T5" fmla="*/ 10 h 17"/>
                    <a:gd name="T6" fmla="*/ 0 w 17"/>
                    <a:gd name="T7" fmla="*/ 5 h 17"/>
                    <a:gd name="T8" fmla="*/ 0 w 17"/>
                    <a:gd name="T9" fmla="*/ 2 h 17"/>
                    <a:gd name="T10" fmla="*/ 3 w 17"/>
                    <a:gd name="T11" fmla="*/ 2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2 w 17"/>
                    <a:gd name="T17" fmla="*/ 2 h 17"/>
                    <a:gd name="T18" fmla="*/ 16 w 17"/>
                    <a:gd name="T19" fmla="*/ 5 h 17"/>
                    <a:gd name="T20" fmla="*/ 12 w 17"/>
                    <a:gd name="T21" fmla="*/ 13 h 17"/>
                    <a:gd name="T22" fmla="*/ 9 w 17"/>
                    <a:gd name="T23" fmla="*/ 16 h 17"/>
                    <a:gd name="T24" fmla="*/ 6 w 17"/>
                    <a:gd name="T25" fmla="*/ 16 h 17"/>
                    <a:gd name="T26" fmla="*/ 3 w 17"/>
                    <a:gd name="T27" fmla="*/ 16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6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6" y="5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3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3" name="Freeform 246"/>
                <p:cNvSpPr>
                  <a:spLocks/>
                </p:cNvSpPr>
                <p:nvPr/>
              </p:nvSpPr>
              <p:spPr bwMode="auto">
                <a:xfrm>
                  <a:off x="2674" y="3052"/>
                  <a:ext cx="15" cy="16"/>
                </a:xfrm>
                <a:custGeom>
                  <a:avLst/>
                  <a:gdLst>
                    <a:gd name="T0" fmla="*/ 12 w 17"/>
                    <a:gd name="T1" fmla="*/ 12 h 17"/>
                    <a:gd name="T2" fmla="*/ 16 w 17"/>
                    <a:gd name="T3" fmla="*/ 3 h 17"/>
                    <a:gd name="T4" fmla="*/ 12 w 17"/>
                    <a:gd name="T5" fmla="*/ 0 h 17"/>
                    <a:gd name="T6" fmla="*/ 9 w 17"/>
                    <a:gd name="T7" fmla="*/ 3 h 17"/>
                    <a:gd name="T8" fmla="*/ 3 w 17"/>
                    <a:gd name="T9" fmla="*/ 6 h 17"/>
                    <a:gd name="T10" fmla="*/ 0 w 17"/>
                    <a:gd name="T11" fmla="*/ 12 h 17"/>
                    <a:gd name="T12" fmla="*/ 3 w 17"/>
                    <a:gd name="T13" fmla="*/ 16 h 17"/>
                    <a:gd name="T14" fmla="*/ 6 w 17"/>
                    <a:gd name="T15" fmla="*/ 16 h 17"/>
                    <a:gd name="T16" fmla="*/ 9 w 17"/>
                    <a:gd name="T17" fmla="*/ 16 h 17"/>
                    <a:gd name="T18" fmla="*/ 12 w 17"/>
                    <a:gd name="T19" fmla="*/ 12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12" y="12"/>
                      </a:moveTo>
                      <a:lnTo>
                        <a:pt x="16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3" y="6"/>
                      </a:ln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2" y="12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4" name="Freeform 247"/>
                <p:cNvSpPr>
                  <a:spLocks/>
                </p:cNvSpPr>
                <p:nvPr/>
              </p:nvSpPr>
              <p:spPr bwMode="auto">
                <a:xfrm>
                  <a:off x="2622" y="3021"/>
                  <a:ext cx="111" cy="67"/>
                </a:xfrm>
                <a:custGeom>
                  <a:avLst/>
                  <a:gdLst>
                    <a:gd name="T0" fmla="*/ 120 w 121"/>
                    <a:gd name="T1" fmla="*/ 14 h 71"/>
                    <a:gd name="T2" fmla="*/ 95 w 121"/>
                    <a:gd name="T3" fmla="*/ 0 h 71"/>
                    <a:gd name="T4" fmla="*/ 0 w 121"/>
                    <a:gd name="T5" fmla="*/ 55 h 71"/>
                    <a:gd name="T6" fmla="*/ 24 w 121"/>
                    <a:gd name="T7" fmla="*/ 70 h 71"/>
                    <a:gd name="T8" fmla="*/ 120 w 121"/>
                    <a:gd name="T9" fmla="*/ 1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71"/>
                    <a:gd name="T17" fmla="*/ 121 w 121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71">
                      <a:moveTo>
                        <a:pt x="120" y="14"/>
                      </a:moveTo>
                      <a:lnTo>
                        <a:pt x="95" y="0"/>
                      </a:lnTo>
                      <a:lnTo>
                        <a:pt x="0" y="55"/>
                      </a:lnTo>
                      <a:lnTo>
                        <a:pt x="24" y="70"/>
                      </a:lnTo>
                      <a:lnTo>
                        <a:pt x="120" y="14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5" name="Freeform 248"/>
                <p:cNvSpPr>
                  <a:spLocks/>
                </p:cNvSpPr>
                <p:nvPr/>
              </p:nvSpPr>
              <p:spPr bwMode="auto">
                <a:xfrm>
                  <a:off x="2644" y="3035"/>
                  <a:ext cx="89" cy="81"/>
                </a:xfrm>
                <a:custGeom>
                  <a:avLst/>
                  <a:gdLst>
                    <a:gd name="T0" fmla="*/ 96 w 97"/>
                    <a:gd name="T1" fmla="*/ 0 h 85"/>
                    <a:gd name="T2" fmla="*/ 0 w 97"/>
                    <a:gd name="T3" fmla="*/ 55 h 85"/>
                    <a:gd name="T4" fmla="*/ 0 w 97"/>
                    <a:gd name="T5" fmla="*/ 84 h 85"/>
                    <a:gd name="T6" fmla="*/ 96 w 97"/>
                    <a:gd name="T7" fmla="*/ 28 h 85"/>
                    <a:gd name="T8" fmla="*/ 96 w 97"/>
                    <a:gd name="T9" fmla="*/ 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5"/>
                    <a:gd name="T17" fmla="*/ 97 w 97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5">
                      <a:moveTo>
                        <a:pt x="96" y="0"/>
                      </a:moveTo>
                      <a:lnTo>
                        <a:pt x="0" y="55"/>
                      </a:lnTo>
                      <a:lnTo>
                        <a:pt x="0" y="84"/>
                      </a:lnTo>
                      <a:lnTo>
                        <a:pt x="96" y="28"/>
                      </a:lnTo>
                      <a:lnTo>
                        <a:pt x="96" y="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6" name="Freeform 249"/>
                <p:cNvSpPr>
                  <a:spLocks/>
                </p:cNvSpPr>
                <p:nvPr/>
              </p:nvSpPr>
              <p:spPr bwMode="auto">
                <a:xfrm>
                  <a:off x="2504" y="3003"/>
                  <a:ext cx="24" cy="42"/>
                </a:xfrm>
                <a:custGeom>
                  <a:avLst/>
                  <a:gdLst>
                    <a:gd name="T0" fmla="*/ 25 w 26"/>
                    <a:gd name="T1" fmla="*/ 14 h 45"/>
                    <a:gd name="T2" fmla="*/ 0 w 26"/>
                    <a:gd name="T3" fmla="*/ 0 h 45"/>
                    <a:gd name="T4" fmla="*/ 0 w 26"/>
                    <a:gd name="T5" fmla="*/ 29 h 45"/>
                    <a:gd name="T6" fmla="*/ 25 w 26"/>
                    <a:gd name="T7" fmla="*/ 44 h 45"/>
                    <a:gd name="T8" fmla="*/ 25 w 26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5"/>
                    <a:gd name="T17" fmla="*/ 26 w 2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5">
                      <a:moveTo>
                        <a:pt x="25" y="14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25" y="44"/>
                      </a:lnTo>
                      <a:lnTo>
                        <a:pt x="25" y="14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7" name="Freeform 250"/>
                <p:cNvSpPr>
                  <a:spLocks/>
                </p:cNvSpPr>
                <p:nvPr/>
              </p:nvSpPr>
              <p:spPr bwMode="auto">
                <a:xfrm>
                  <a:off x="2622" y="3073"/>
                  <a:ext cx="23" cy="43"/>
                </a:xfrm>
                <a:custGeom>
                  <a:avLst/>
                  <a:gdLst>
                    <a:gd name="T0" fmla="*/ 24 w 25"/>
                    <a:gd name="T1" fmla="*/ 14 h 45"/>
                    <a:gd name="T2" fmla="*/ 0 w 25"/>
                    <a:gd name="T3" fmla="*/ 0 h 45"/>
                    <a:gd name="T4" fmla="*/ 0 w 25"/>
                    <a:gd name="T5" fmla="*/ 29 h 45"/>
                    <a:gd name="T6" fmla="*/ 24 w 25"/>
                    <a:gd name="T7" fmla="*/ 44 h 45"/>
                    <a:gd name="T8" fmla="*/ 24 w 25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45"/>
                    <a:gd name="T17" fmla="*/ 25 w 2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45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24" y="44"/>
                      </a:lnTo>
                      <a:lnTo>
                        <a:pt x="24" y="14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58" name="Freeform 251"/>
                <p:cNvSpPr>
                  <a:spLocks/>
                </p:cNvSpPr>
                <p:nvPr/>
              </p:nvSpPr>
              <p:spPr bwMode="auto">
                <a:xfrm>
                  <a:off x="2527" y="2965"/>
                  <a:ext cx="88" cy="80"/>
                </a:xfrm>
                <a:custGeom>
                  <a:avLst/>
                  <a:gdLst>
                    <a:gd name="T0" fmla="*/ 94 w 96"/>
                    <a:gd name="T1" fmla="*/ 0 h 85"/>
                    <a:gd name="T2" fmla="*/ 0 w 96"/>
                    <a:gd name="T3" fmla="*/ 55 h 85"/>
                    <a:gd name="T4" fmla="*/ 0 w 96"/>
                    <a:gd name="T5" fmla="*/ 84 h 85"/>
                    <a:gd name="T6" fmla="*/ 95 w 96"/>
                    <a:gd name="T7" fmla="*/ 28 h 85"/>
                    <a:gd name="T8" fmla="*/ 94 w 96"/>
                    <a:gd name="T9" fmla="*/ 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85"/>
                    <a:gd name="T17" fmla="*/ 96 w 96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85">
                      <a:moveTo>
                        <a:pt x="94" y="0"/>
                      </a:moveTo>
                      <a:lnTo>
                        <a:pt x="0" y="55"/>
                      </a:lnTo>
                      <a:lnTo>
                        <a:pt x="0" y="84"/>
                      </a:lnTo>
                      <a:lnTo>
                        <a:pt x="95" y="28"/>
                      </a:lnTo>
                      <a:lnTo>
                        <a:pt x="94" y="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grpSp>
              <p:nvGrpSpPr>
                <p:cNvPr id="20559" name="Group 252"/>
                <p:cNvGrpSpPr>
                  <a:grpSpLocks/>
                </p:cNvGrpSpPr>
                <p:nvPr/>
              </p:nvGrpSpPr>
              <p:grpSpPr bwMode="auto">
                <a:xfrm>
                  <a:off x="2587" y="2873"/>
                  <a:ext cx="149" cy="130"/>
                  <a:chOff x="2587" y="2873"/>
                  <a:chExt cx="149" cy="130"/>
                </a:xfrm>
              </p:grpSpPr>
              <p:sp>
                <p:nvSpPr>
                  <p:cNvPr id="2065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2" y="2954"/>
                    <a:ext cx="0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54" name="Freeform 254"/>
                  <p:cNvSpPr>
                    <a:spLocks/>
                  </p:cNvSpPr>
                  <p:nvPr/>
                </p:nvSpPr>
                <p:spPr bwMode="auto">
                  <a:xfrm>
                    <a:off x="2658" y="2960"/>
                    <a:ext cx="16" cy="16"/>
                  </a:xfrm>
                  <a:custGeom>
                    <a:avLst/>
                    <a:gdLst>
                      <a:gd name="T0" fmla="*/ 9 w 17"/>
                      <a:gd name="T1" fmla="*/ 13 h 17"/>
                      <a:gd name="T2" fmla="*/ 16 w 17"/>
                      <a:gd name="T3" fmla="*/ 11 h 17"/>
                      <a:gd name="T4" fmla="*/ 16 w 17"/>
                      <a:gd name="T5" fmla="*/ 9 h 17"/>
                      <a:gd name="T6" fmla="*/ 16 w 17"/>
                      <a:gd name="T7" fmla="*/ 4 h 17"/>
                      <a:gd name="T8" fmla="*/ 12 w 17"/>
                      <a:gd name="T9" fmla="*/ 2 h 17"/>
                      <a:gd name="T10" fmla="*/ 9 w 17"/>
                      <a:gd name="T11" fmla="*/ 0 h 17"/>
                      <a:gd name="T12" fmla="*/ 6 w 17"/>
                      <a:gd name="T13" fmla="*/ 0 h 17"/>
                      <a:gd name="T14" fmla="*/ 0 w 17"/>
                      <a:gd name="T15" fmla="*/ 2 h 17"/>
                      <a:gd name="T16" fmla="*/ 0 w 17"/>
                      <a:gd name="T17" fmla="*/ 4 h 17"/>
                      <a:gd name="T18" fmla="*/ 0 w 17"/>
                      <a:gd name="T19" fmla="*/ 9 h 17"/>
                      <a:gd name="T20" fmla="*/ 3 w 17"/>
                      <a:gd name="T21" fmla="*/ 11 h 17"/>
                      <a:gd name="T22" fmla="*/ 6 w 17"/>
                      <a:gd name="T23" fmla="*/ 13 h 17"/>
                      <a:gd name="T24" fmla="*/ 6 w 17"/>
                      <a:gd name="T25" fmla="*/ 16 h 17"/>
                      <a:gd name="T26" fmla="*/ 9 w 17"/>
                      <a:gd name="T27" fmla="*/ 13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9" y="13"/>
                        </a:moveTo>
                        <a:lnTo>
                          <a:pt x="16" y="11"/>
                        </a:lnTo>
                        <a:lnTo>
                          <a:pt x="16" y="9"/>
                        </a:lnTo>
                        <a:lnTo>
                          <a:pt x="16" y="4"/>
                        </a:lnTo>
                        <a:lnTo>
                          <a:pt x="12" y="2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3" y="11"/>
                        </a:lnTo>
                        <a:lnTo>
                          <a:pt x="6" y="13"/>
                        </a:lnTo>
                        <a:lnTo>
                          <a:pt x="6" y="16"/>
                        </a:lnTo>
                        <a:lnTo>
                          <a:pt x="9" y="13"/>
                        </a:lnTo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55" name="Freeform 255"/>
                  <p:cNvSpPr>
                    <a:spLocks/>
                  </p:cNvSpPr>
                  <p:nvPr/>
                </p:nvSpPr>
                <p:spPr bwMode="auto">
                  <a:xfrm>
                    <a:off x="2658" y="2961"/>
                    <a:ext cx="16" cy="16"/>
                  </a:xfrm>
                  <a:custGeom>
                    <a:avLst/>
                    <a:gdLst>
                      <a:gd name="T0" fmla="*/ 0 w 17"/>
                      <a:gd name="T1" fmla="*/ 8 h 17"/>
                      <a:gd name="T2" fmla="*/ 0 w 17"/>
                      <a:gd name="T3" fmla="*/ 2 h 17"/>
                      <a:gd name="T4" fmla="*/ 0 w 17"/>
                      <a:gd name="T5" fmla="*/ 0 h 17"/>
                      <a:gd name="T6" fmla="*/ 4 w 17"/>
                      <a:gd name="T7" fmla="*/ 0 h 17"/>
                      <a:gd name="T8" fmla="*/ 8 w 17"/>
                      <a:gd name="T9" fmla="*/ 0 h 17"/>
                      <a:gd name="T10" fmla="*/ 12 w 17"/>
                      <a:gd name="T11" fmla="*/ 5 h 17"/>
                      <a:gd name="T12" fmla="*/ 16 w 17"/>
                      <a:gd name="T13" fmla="*/ 10 h 17"/>
                      <a:gd name="T14" fmla="*/ 16 w 17"/>
                      <a:gd name="T15" fmla="*/ 13 h 17"/>
                      <a:gd name="T16" fmla="*/ 12 w 17"/>
                      <a:gd name="T17" fmla="*/ 13 h 17"/>
                      <a:gd name="T18" fmla="*/ 8 w 17"/>
                      <a:gd name="T19" fmla="*/ 16 h 17"/>
                      <a:gd name="T20" fmla="*/ 8 w 17"/>
                      <a:gd name="T21" fmla="*/ 13 h 17"/>
                      <a:gd name="T22" fmla="*/ 0 w 17"/>
                      <a:gd name="T23" fmla="*/ 8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0" y="8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2" y="5"/>
                        </a:lnTo>
                        <a:lnTo>
                          <a:pt x="16" y="10"/>
                        </a:lnTo>
                        <a:lnTo>
                          <a:pt x="16" y="13"/>
                        </a:lnTo>
                        <a:lnTo>
                          <a:pt x="12" y="13"/>
                        </a:lnTo>
                        <a:lnTo>
                          <a:pt x="8" y="16"/>
                        </a:lnTo>
                        <a:lnTo>
                          <a:pt x="8" y="13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56" name="Freeform 256"/>
                  <p:cNvSpPr>
                    <a:spLocks/>
                  </p:cNvSpPr>
                  <p:nvPr/>
                </p:nvSpPr>
                <p:spPr bwMode="auto">
                  <a:xfrm>
                    <a:off x="2668" y="2960"/>
                    <a:ext cx="16" cy="16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13 w 17"/>
                      <a:gd name="T3" fmla="*/ 13 h 17"/>
                      <a:gd name="T4" fmla="*/ 14 w 17"/>
                      <a:gd name="T5" fmla="*/ 12 h 17"/>
                      <a:gd name="T6" fmla="*/ 16 w 17"/>
                      <a:gd name="T7" fmla="*/ 12 h 17"/>
                      <a:gd name="T8" fmla="*/ 16 w 17"/>
                      <a:gd name="T9" fmla="*/ 10 h 17"/>
                      <a:gd name="T10" fmla="*/ 16 w 17"/>
                      <a:gd name="T11" fmla="*/ 8 h 17"/>
                      <a:gd name="T12" fmla="*/ 13 w 17"/>
                      <a:gd name="T13" fmla="*/ 3 h 17"/>
                      <a:gd name="T14" fmla="*/ 12 w 17"/>
                      <a:gd name="T15" fmla="*/ 2 h 17"/>
                      <a:gd name="T16" fmla="*/ 9 w 17"/>
                      <a:gd name="T17" fmla="*/ 0 h 17"/>
                      <a:gd name="T18" fmla="*/ 7 w 17"/>
                      <a:gd name="T19" fmla="*/ 0 h 17"/>
                      <a:gd name="T20" fmla="*/ 6 w 17"/>
                      <a:gd name="T21" fmla="*/ 0 h 17"/>
                      <a:gd name="T22" fmla="*/ 4 w 17"/>
                      <a:gd name="T23" fmla="*/ 0 h 17"/>
                      <a:gd name="T24" fmla="*/ 1 w 17"/>
                      <a:gd name="T25" fmla="*/ 1 h 17"/>
                      <a:gd name="T26" fmla="*/ 1 w 17"/>
                      <a:gd name="T27" fmla="*/ 2 h 17"/>
                      <a:gd name="T28" fmla="*/ 0 w 17"/>
                      <a:gd name="T29" fmla="*/ 3 h 17"/>
                      <a:gd name="T30" fmla="*/ 0 w 17"/>
                      <a:gd name="T31" fmla="*/ 5 h 17"/>
                      <a:gd name="T32" fmla="*/ 0 w 17"/>
                      <a:gd name="T33" fmla="*/ 8 h 17"/>
                      <a:gd name="T34" fmla="*/ 1 w 17"/>
                      <a:gd name="T35" fmla="*/ 11 h 17"/>
                      <a:gd name="T36" fmla="*/ 3 w 17"/>
                      <a:gd name="T37" fmla="*/ 13 h 17"/>
                      <a:gd name="T38" fmla="*/ 6 w 17"/>
                      <a:gd name="T39" fmla="*/ 14 h 17"/>
                      <a:gd name="T40" fmla="*/ 8 w 17"/>
                      <a:gd name="T41" fmla="*/ 16 h 17"/>
                      <a:gd name="T42" fmla="*/ 9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9" y="16"/>
                        </a:moveTo>
                        <a:lnTo>
                          <a:pt x="13" y="13"/>
                        </a:lnTo>
                        <a:lnTo>
                          <a:pt x="14" y="12"/>
                        </a:lnTo>
                        <a:lnTo>
                          <a:pt x="16" y="12"/>
                        </a:lnTo>
                        <a:lnTo>
                          <a:pt x="16" y="10"/>
                        </a:lnTo>
                        <a:lnTo>
                          <a:pt x="16" y="8"/>
                        </a:lnTo>
                        <a:lnTo>
                          <a:pt x="13" y="3"/>
                        </a:lnTo>
                        <a:lnTo>
                          <a:pt x="12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6" y="14"/>
                        </a:lnTo>
                        <a:lnTo>
                          <a:pt x="8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57" name="Freeform 257"/>
                  <p:cNvSpPr>
                    <a:spLocks/>
                  </p:cNvSpPr>
                  <p:nvPr/>
                </p:nvSpPr>
                <p:spPr bwMode="auto">
                  <a:xfrm>
                    <a:off x="2668" y="2961"/>
                    <a:ext cx="16" cy="16"/>
                  </a:xfrm>
                  <a:custGeom>
                    <a:avLst/>
                    <a:gdLst>
                      <a:gd name="T0" fmla="*/ 1 w 17"/>
                      <a:gd name="T1" fmla="*/ 11 h 17"/>
                      <a:gd name="T2" fmla="*/ 0 w 17"/>
                      <a:gd name="T3" fmla="*/ 7 h 17"/>
                      <a:gd name="T4" fmla="*/ 0 w 17"/>
                      <a:gd name="T5" fmla="*/ 4 h 17"/>
                      <a:gd name="T6" fmla="*/ 0 w 17"/>
                      <a:gd name="T7" fmla="*/ 2 h 17"/>
                      <a:gd name="T8" fmla="*/ 1 w 17"/>
                      <a:gd name="T9" fmla="*/ 1 h 17"/>
                      <a:gd name="T10" fmla="*/ 4 w 17"/>
                      <a:gd name="T11" fmla="*/ 0 h 17"/>
                      <a:gd name="T12" fmla="*/ 8 w 17"/>
                      <a:gd name="T13" fmla="*/ 1 h 17"/>
                      <a:gd name="T14" fmla="*/ 11 w 17"/>
                      <a:gd name="T15" fmla="*/ 2 h 17"/>
                      <a:gd name="T16" fmla="*/ 12 w 17"/>
                      <a:gd name="T17" fmla="*/ 6 h 17"/>
                      <a:gd name="T18" fmla="*/ 16 w 17"/>
                      <a:gd name="T19" fmla="*/ 8 h 17"/>
                      <a:gd name="T20" fmla="*/ 16 w 17"/>
                      <a:gd name="T21" fmla="*/ 11 h 17"/>
                      <a:gd name="T22" fmla="*/ 16 w 17"/>
                      <a:gd name="T23" fmla="*/ 14 h 17"/>
                      <a:gd name="T24" fmla="*/ 14 w 17"/>
                      <a:gd name="T25" fmla="*/ 14 h 17"/>
                      <a:gd name="T26" fmla="*/ 12 w 17"/>
                      <a:gd name="T27" fmla="*/ 16 h 17"/>
                      <a:gd name="T28" fmla="*/ 11 w 17"/>
                      <a:gd name="T29" fmla="*/ 16 h 17"/>
                      <a:gd name="T30" fmla="*/ 8 w 17"/>
                      <a:gd name="T31" fmla="*/ 14 h 17"/>
                      <a:gd name="T32" fmla="*/ 4 w 17"/>
                      <a:gd name="T33" fmla="*/ 13 h 17"/>
                      <a:gd name="T34" fmla="*/ 1 w 17"/>
                      <a:gd name="T35" fmla="*/ 11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1" y="11"/>
                        </a:move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8" y="1"/>
                        </a:lnTo>
                        <a:lnTo>
                          <a:pt x="11" y="2"/>
                        </a:lnTo>
                        <a:lnTo>
                          <a:pt x="12" y="6"/>
                        </a:lnTo>
                        <a:lnTo>
                          <a:pt x="16" y="8"/>
                        </a:lnTo>
                        <a:lnTo>
                          <a:pt x="16" y="11"/>
                        </a:lnTo>
                        <a:lnTo>
                          <a:pt x="16" y="14"/>
                        </a:lnTo>
                        <a:lnTo>
                          <a:pt x="14" y="14"/>
                        </a:lnTo>
                        <a:lnTo>
                          <a:pt x="12" y="16"/>
                        </a:lnTo>
                        <a:lnTo>
                          <a:pt x="11" y="16"/>
                        </a:lnTo>
                        <a:lnTo>
                          <a:pt x="8" y="14"/>
                        </a:lnTo>
                        <a:lnTo>
                          <a:pt x="4" y="13"/>
                        </a:lnTo>
                        <a:lnTo>
                          <a:pt x="1" y="11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58" name="Freeform 258"/>
                  <p:cNvSpPr>
                    <a:spLocks/>
                  </p:cNvSpPr>
                  <p:nvPr/>
                </p:nvSpPr>
                <p:spPr bwMode="auto">
                  <a:xfrm>
                    <a:off x="2670" y="2963"/>
                    <a:ext cx="16" cy="16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0 w 17"/>
                      <a:gd name="T3" fmla="*/ 6 h 17"/>
                      <a:gd name="T4" fmla="*/ 0 w 17"/>
                      <a:gd name="T5" fmla="*/ 2 h 17"/>
                      <a:gd name="T6" fmla="*/ 3 w 17"/>
                      <a:gd name="T7" fmla="*/ 2 h 17"/>
                      <a:gd name="T8" fmla="*/ 6 w 17"/>
                      <a:gd name="T9" fmla="*/ 0 h 17"/>
                      <a:gd name="T10" fmla="*/ 6 w 17"/>
                      <a:gd name="T11" fmla="*/ 2 h 17"/>
                      <a:gd name="T12" fmla="*/ 16 w 17"/>
                      <a:gd name="T13" fmla="*/ 6 h 17"/>
                      <a:gd name="T14" fmla="*/ 16 w 17"/>
                      <a:gd name="T15" fmla="*/ 9 h 17"/>
                      <a:gd name="T16" fmla="*/ 16 w 17"/>
                      <a:gd name="T17" fmla="*/ 13 h 17"/>
                      <a:gd name="T18" fmla="*/ 16 w 17"/>
                      <a:gd name="T19" fmla="*/ 16 h 17"/>
                      <a:gd name="T20" fmla="*/ 12 w 17"/>
                      <a:gd name="T21" fmla="*/ 16 h 17"/>
                      <a:gd name="T22" fmla="*/ 9 w 17"/>
                      <a:gd name="T23" fmla="*/ 16 h 17"/>
                      <a:gd name="T24" fmla="*/ 3 w 17"/>
                      <a:gd name="T25" fmla="*/ 11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3" y="11"/>
                        </a:move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3" y="2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16" y="6"/>
                        </a:lnTo>
                        <a:lnTo>
                          <a:pt x="16" y="9"/>
                        </a:lnTo>
                        <a:lnTo>
                          <a:pt x="16" y="13"/>
                        </a:lnTo>
                        <a:lnTo>
                          <a:pt x="16" y="16"/>
                        </a:lnTo>
                        <a:lnTo>
                          <a:pt x="12" y="16"/>
                        </a:lnTo>
                        <a:lnTo>
                          <a:pt x="9" y="16"/>
                        </a:lnTo>
                        <a:lnTo>
                          <a:pt x="3" y="1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59" name="Freeform 259"/>
                  <p:cNvSpPr>
                    <a:spLocks/>
                  </p:cNvSpPr>
                  <p:nvPr/>
                </p:nvSpPr>
                <p:spPr bwMode="auto">
                  <a:xfrm>
                    <a:off x="2676" y="2965"/>
                    <a:ext cx="16" cy="17"/>
                  </a:xfrm>
                  <a:custGeom>
                    <a:avLst/>
                    <a:gdLst>
                      <a:gd name="T0" fmla="*/ 11 w 17"/>
                      <a:gd name="T1" fmla="*/ 16 h 17"/>
                      <a:gd name="T2" fmla="*/ 14 w 17"/>
                      <a:gd name="T3" fmla="*/ 13 h 17"/>
                      <a:gd name="T4" fmla="*/ 14 w 17"/>
                      <a:gd name="T5" fmla="*/ 12 h 17"/>
                      <a:gd name="T6" fmla="*/ 14 w 17"/>
                      <a:gd name="T7" fmla="*/ 11 h 17"/>
                      <a:gd name="T8" fmla="*/ 16 w 17"/>
                      <a:gd name="T9" fmla="*/ 10 h 17"/>
                      <a:gd name="T10" fmla="*/ 14 w 17"/>
                      <a:gd name="T11" fmla="*/ 6 h 17"/>
                      <a:gd name="T12" fmla="*/ 14 w 17"/>
                      <a:gd name="T13" fmla="*/ 3 h 17"/>
                      <a:gd name="T14" fmla="*/ 12 w 17"/>
                      <a:gd name="T15" fmla="*/ 1 h 17"/>
                      <a:gd name="T16" fmla="*/ 10 w 17"/>
                      <a:gd name="T17" fmla="*/ 0 h 17"/>
                      <a:gd name="T18" fmla="*/ 8 w 17"/>
                      <a:gd name="T19" fmla="*/ 0 h 17"/>
                      <a:gd name="T20" fmla="*/ 6 w 17"/>
                      <a:gd name="T21" fmla="*/ 0 h 17"/>
                      <a:gd name="T22" fmla="*/ 2 w 17"/>
                      <a:gd name="T23" fmla="*/ 1 h 17"/>
                      <a:gd name="T24" fmla="*/ 2 w 17"/>
                      <a:gd name="T25" fmla="*/ 2 h 17"/>
                      <a:gd name="T26" fmla="*/ 1 w 17"/>
                      <a:gd name="T27" fmla="*/ 3 h 17"/>
                      <a:gd name="T28" fmla="*/ 0 w 17"/>
                      <a:gd name="T29" fmla="*/ 5 h 17"/>
                      <a:gd name="T30" fmla="*/ 1 w 17"/>
                      <a:gd name="T31" fmla="*/ 8 h 17"/>
                      <a:gd name="T32" fmla="*/ 2 w 17"/>
                      <a:gd name="T33" fmla="*/ 10 h 17"/>
                      <a:gd name="T34" fmla="*/ 4 w 17"/>
                      <a:gd name="T35" fmla="*/ 13 h 17"/>
                      <a:gd name="T36" fmla="*/ 6 w 17"/>
                      <a:gd name="T37" fmla="*/ 14 h 17"/>
                      <a:gd name="T38" fmla="*/ 9 w 17"/>
                      <a:gd name="T39" fmla="*/ 16 h 17"/>
                      <a:gd name="T40" fmla="*/ 10 w 17"/>
                      <a:gd name="T41" fmla="*/ 16 h 17"/>
                      <a:gd name="T42" fmla="*/ 11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11" y="16"/>
                        </a:moveTo>
                        <a:lnTo>
                          <a:pt x="14" y="13"/>
                        </a:lnTo>
                        <a:lnTo>
                          <a:pt x="14" y="12"/>
                        </a:lnTo>
                        <a:lnTo>
                          <a:pt x="14" y="11"/>
                        </a:lnTo>
                        <a:lnTo>
                          <a:pt x="16" y="10"/>
                        </a:lnTo>
                        <a:lnTo>
                          <a:pt x="14" y="6"/>
                        </a:lnTo>
                        <a:lnTo>
                          <a:pt x="14" y="3"/>
                        </a:lnTo>
                        <a:lnTo>
                          <a:pt x="12" y="1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9" y="16"/>
                        </a:lnTo>
                        <a:lnTo>
                          <a:pt x="10" y="16"/>
                        </a:lnTo>
                        <a:lnTo>
                          <a:pt x="11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0" name="Freeform 260"/>
                  <p:cNvSpPr>
                    <a:spLocks/>
                  </p:cNvSpPr>
                  <p:nvPr/>
                </p:nvSpPr>
                <p:spPr bwMode="auto">
                  <a:xfrm>
                    <a:off x="2676" y="2966"/>
                    <a:ext cx="16" cy="17"/>
                  </a:xfrm>
                  <a:custGeom>
                    <a:avLst/>
                    <a:gdLst>
                      <a:gd name="T0" fmla="*/ 2 w 17"/>
                      <a:gd name="T1" fmla="*/ 9 h 17"/>
                      <a:gd name="T2" fmla="*/ 1 w 17"/>
                      <a:gd name="T3" fmla="*/ 7 h 17"/>
                      <a:gd name="T4" fmla="*/ 0 w 17"/>
                      <a:gd name="T5" fmla="*/ 4 h 17"/>
                      <a:gd name="T6" fmla="*/ 1 w 17"/>
                      <a:gd name="T7" fmla="*/ 2 h 17"/>
                      <a:gd name="T8" fmla="*/ 2 w 17"/>
                      <a:gd name="T9" fmla="*/ 1 h 17"/>
                      <a:gd name="T10" fmla="*/ 2 w 17"/>
                      <a:gd name="T11" fmla="*/ 0 h 17"/>
                      <a:gd name="T12" fmla="*/ 5 w 17"/>
                      <a:gd name="T13" fmla="*/ 0 h 17"/>
                      <a:gd name="T14" fmla="*/ 8 w 17"/>
                      <a:gd name="T15" fmla="*/ 1 h 17"/>
                      <a:gd name="T16" fmla="*/ 10 w 17"/>
                      <a:gd name="T17" fmla="*/ 2 h 17"/>
                      <a:gd name="T18" fmla="*/ 14 w 17"/>
                      <a:gd name="T19" fmla="*/ 6 h 17"/>
                      <a:gd name="T20" fmla="*/ 14 w 17"/>
                      <a:gd name="T21" fmla="*/ 8 h 17"/>
                      <a:gd name="T22" fmla="*/ 16 w 17"/>
                      <a:gd name="T23" fmla="*/ 11 h 17"/>
                      <a:gd name="T24" fmla="*/ 14 w 17"/>
                      <a:gd name="T25" fmla="*/ 14 h 17"/>
                      <a:gd name="T26" fmla="*/ 14 w 17"/>
                      <a:gd name="T27" fmla="*/ 16 h 17"/>
                      <a:gd name="T28" fmla="*/ 11 w 17"/>
                      <a:gd name="T29" fmla="*/ 16 h 17"/>
                      <a:gd name="T30" fmla="*/ 8 w 17"/>
                      <a:gd name="T31" fmla="*/ 14 h 17"/>
                      <a:gd name="T32" fmla="*/ 5 w 17"/>
                      <a:gd name="T33" fmla="*/ 13 h 17"/>
                      <a:gd name="T34" fmla="*/ 2 w 17"/>
                      <a:gd name="T35" fmla="*/ 9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2" y="9"/>
                        </a:moveTo>
                        <a:lnTo>
                          <a:pt x="1" y="7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8" y="1"/>
                        </a:lnTo>
                        <a:lnTo>
                          <a:pt x="10" y="2"/>
                        </a:lnTo>
                        <a:lnTo>
                          <a:pt x="14" y="6"/>
                        </a:lnTo>
                        <a:lnTo>
                          <a:pt x="14" y="8"/>
                        </a:lnTo>
                        <a:lnTo>
                          <a:pt x="16" y="11"/>
                        </a:lnTo>
                        <a:lnTo>
                          <a:pt x="14" y="14"/>
                        </a:lnTo>
                        <a:lnTo>
                          <a:pt x="14" y="16"/>
                        </a:lnTo>
                        <a:lnTo>
                          <a:pt x="11" y="16"/>
                        </a:lnTo>
                        <a:lnTo>
                          <a:pt x="8" y="14"/>
                        </a:lnTo>
                        <a:lnTo>
                          <a:pt x="5" y="13"/>
                        </a:lnTo>
                        <a:lnTo>
                          <a:pt x="2" y="9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1" name="Freeform 261"/>
                  <p:cNvSpPr>
                    <a:spLocks/>
                  </p:cNvSpPr>
                  <p:nvPr/>
                </p:nvSpPr>
                <p:spPr bwMode="auto">
                  <a:xfrm>
                    <a:off x="2679" y="2967"/>
                    <a:ext cx="16" cy="17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0 w 17"/>
                      <a:gd name="T3" fmla="*/ 6 h 17"/>
                      <a:gd name="T4" fmla="*/ 0 w 17"/>
                      <a:gd name="T5" fmla="*/ 4 h 17"/>
                      <a:gd name="T6" fmla="*/ 0 w 17"/>
                      <a:gd name="T7" fmla="*/ 2 h 17"/>
                      <a:gd name="T8" fmla="*/ 3 w 17"/>
                      <a:gd name="T9" fmla="*/ 2 h 17"/>
                      <a:gd name="T10" fmla="*/ 6 w 17"/>
                      <a:gd name="T11" fmla="*/ 0 h 17"/>
                      <a:gd name="T12" fmla="*/ 9 w 17"/>
                      <a:gd name="T13" fmla="*/ 2 h 17"/>
                      <a:gd name="T14" fmla="*/ 12 w 17"/>
                      <a:gd name="T15" fmla="*/ 4 h 17"/>
                      <a:gd name="T16" fmla="*/ 16 w 17"/>
                      <a:gd name="T17" fmla="*/ 9 h 17"/>
                      <a:gd name="T18" fmla="*/ 16 w 17"/>
                      <a:gd name="T19" fmla="*/ 11 h 17"/>
                      <a:gd name="T20" fmla="*/ 16 w 17"/>
                      <a:gd name="T21" fmla="*/ 13 h 17"/>
                      <a:gd name="T22" fmla="*/ 12 w 17"/>
                      <a:gd name="T23" fmla="*/ 16 h 17"/>
                      <a:gd name="T24" fmla="*/ 9 w 17"/>
                      <a:gd name="T25" fmla="*/ 16 h 17"/>
                      <a:gd name="T26" fmla="*/ 3 w 17"/>
                      <a:gd name="T27" fmla="*/ 11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17"/>
                      <a:gd name="T44" fmla="*/ 17 w 17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17">
                        <a:moveTo>
                          <a:pt x="3" y="11"/>
                        </a:move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2"/>
                        </a:lnTo>
                        <a:lnTo>
                          <a:pt x="6" y="0"/>
                        </a:lnTo>
                        <a:lnTo>
                          <a:pt x="9" y="2"/>
                        </a:lnTo>
                        <a:lnTo>
                          <a:pt x="12" y="4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9" y="16"/>
                        </a:lnTo>
                        <a:lnTo>
                          <a:pt x="3" y="1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2" name="Freeform 262"/>
                  <p:cNvSpPr>
                    <a:spLocks/>
                  </p:cNvSpPr>
                  <p:nvPr/>
                </p:nvSpPr>
                <p:spPr bwMode="auto">
                  <a:xfrm>
                    <a:off x="2664" y="2963"/>
                    <a:ext cx="15" cy="16"/>
                  </a:xfrm>
                  <a:custGeom>
                    <a:avLst/>
                    <a:gdLst>
                      <a:gd name="T0" fmla="*/ 11 w 17"/>
                      <a:gd name="T1" fmla="*/ 16 h 17"/>
                      <a:gd name="T2" fmla="*/ 14 w 17"/>
                      <a:gd name="T3" fmla="*/ 13 h 17"/>
                      <a:gd name="T4" fmla="*/ 16 w 17"/>
                      <a:gd name="T5" fmla="*/ 13 h 17"/>
                      <a:gd name="T6" fmla="*/ 16 w 17"/>
                      <a:gd name="T7" fmla="*/ 12 h 17"/>
                      <a:gd name="T8" fmla="*/ 16 w 17"/>
                      <a:gd name="T9" fmla="*/ 10 h 17"/>
                      <a:gd name="T10" fmla="*/ 16 w 17"/>
                      <a:gd name="T11" fmla="*/ 8 h 17"/>
                      <a:gd name="T12" fmla="*/ 14 w 17"/>
                      <a:gd name="T13" fmla="*/ 4 h 17"/>
                      <a:gd name="T14" fmla="*/ 12 w 17"/>
                      <a:gd name="T15" fmla="*/ 2 h 17"/>
                      <a:gd name="T16" fmla="*/ 11 w 17"/>
                      <a:gd name="T17" fmla="*/ 0 h 17"/>
                      <a:gd name="T18" fmla="*/ 8 w 17"/>
                      <a:gd name="T19" fmla="*/ 0 h 17"/>
                      <a:gd name="T20" fmla="*/ 7 w 17"/>
                      <a:gd name="T21" fmla="*/ 0 h 17"/>
                      <a:gd name="T22" fmla="*/ 6 w 17"/>
                      <a:gd name="T23" fmla="*/ 0 h 17"/>
                      <a:gd name="T24" fmla="*/ 2 w 17"/>
                      <a:gd name="T25" fmla="*/ 2 h 17"/>
                      <a:gd name="T26" fmla="*/ 1 w 17"/>
                      <a:gd name="T27" fmla="*/ 2 h 17"/>
                      <a:gd name="T28" fmla="*/ 0 w 17"/>
                      <a:gd name="T29" fmla="*/ 3 h 17"/>
                      <a:gd name="T30" fmla="*/ 0 w 17"/>
                      <a:gd name="T31" fmla="*/ 5 h 17"/>
                      <a:gd name="T32" fmla="*/ 0 w 17"/>
                      <a:gd name="T33" fmla="*/ 8 h 17"/>
                      <a:gd name="T34" fmla="*/ 2 w 17"/>
                      <a:gd name="T35" fmla="*/ 11 h 17"/>
                      <a:gd name="T36" fmla="*/ 4 w 17"/>
                      <a:gd name="T37" fmla="*/ 13 h 17"/>
                      <a:gd name="T38" fmla="*/ 7 w 17"/>
                      <a:gd name="T39" fmla="*/ 14 h 17"/>
                      <a:gd name="T40" fmla="*/ 8 w 17"/>
                      <a:gd name="T41" fmla="*/ 16 h 17"/>
                      <a:gd name="T42" fmla="*/ 9 w 17"/>
                      <a:gd name="T43" fmla="*/ 16 h 17"/>
                      <a:gd name="T44" fmla="*/ 11 w 17"/>
                      <a:gd name="T45" fmla="*/ 16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7"/>
                      <a:gd name="T71" fmla="*/ 17 w 17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7">
                        <a:moveTo>
                          <a:pt x="11" y="16"/>
                        </a:moveTo>
                        <a:lnTo>
                          <a:pt x="14" y="13"/>
                        </a:lnTo>
                        <a:lnTo>
                          <a:pt x="16" y="13"/>
                        </a:lnTo>
                        <a:lnTo>
                          <a:pt x="16" y="12"/>
                        </a:lnTo>
                        <a:lnTo>
                          <a:pt x="16" y="10"/>
                        </a:lnTo>
                        <a:lnTo>
                          <a:pt x="16" y="8"/>
                        </a:lnTo>
                        <a:lnTo>
                          <a:pt x="14" y="4"/>
                        </a:lnTo>
                        <a:lnTo>
                          <a:pt x="12" y="2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8" y="16"/>
                        </a:lnTo>
                        <a:lnTo>
                          <a:pt x="9" y="16"/>
                        </a:lnTo>
                        <a:lnTo>
                          <a:pt x="11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3" name="Freeform 263"/>
                  <p:cNvSpPr>
                    <a:spLocks/>
                  </p:cNvSpPr>
                  <p:nvPr/>
                </p:nvSpPr>
                <p:spPr bwMode="auto">
                  <a:xfrm>
                    <a:off x="2664" y="2963"/>
                    <a:ext cx="15" cy="16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0 w 17"/>
                      <a:gd name="T3" fmla="*/ 7 h 17"/>
                      <a:gd name="T4" fmla="*/ 0 w 17"/>
                      <a:gd name="T5" fmla="*/ 4 h 17"/>
                      <a:gd name="T6" fmla="*/ 0 w 17"/>
                      <a:gd name="T7" fmla="*/ 2 h 17"/>
                      <a:gd name="T8" fmla="*/ 1 w 17"/>
                      <a:gd name="T9" fmla="*/ 1 h 17"/>
                      <a:gd name="T10" fmla="*/ 3 w 17"/>
                      <a:gd name="T11" fmla="*/ 1 h 17"/>
                      <a:gd name="T12" fmla="*/ 6 w 17"/>
                      <a:gd name="T13" fmla="*/ 0 h 17"/>
                      <a:gd name="T14" fmla="*/ 9 w 17"/>
                      <a:gd name="T15" fmla="*/ 1 h 17"/>
                      <a:gd name="T16" fmla="*/ 11 w 17"/>
                      <a:gd name="T17" fmla="*/ 3 h 17"/>
                      <a:gd name="T18" fmla="*/ 14 w 17"/>
                      <a:gd name="T19" fmla="*/ 6 h 17"/>
                      <a:gd name="T20" fmla="*/ 16 w 17"/>
                      <a:gd name="T21" fmla="*/ 8 h 17"/>
                      <a:gd name="T22" fmla="*/ 16 w 17"/>
                      <a:gd name="T23" fmla="*/ 11 h 17"/>
                      <a:gd name="T24" fmla="*/ 16 w 17"/>
                      <a:gd name="T25" fmla="*/ 14 h 17"/>
                      <a:gd name="T26" fmla="*/ 14 w 17"/>
                      <a:gd name="T27" fmla="*/ 16 h 17"/>
                      <a:gd name="T28" fmla="*/ 11 w 17"/>
                      <a:gd name="T29" fmla="*/ 16 h 17"/>
                      <a:gd name="T30" fmla="*/ 9 w 17"/>
                      <a:gd name="T31" fmla="*/ 14 h 17"/>
                      <a:gd name="T32" fmla="*/ 6 w 17"/>
                      <a:gd name="T33" fmla="*/ 13 h 17"/>
                      <a:gd name="T34" fmla="*/ 3 w 17"/>
                      <a:gd name="T35" fmla="*/ 11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3" y="11"/>
                        </a:move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6" y="0"/>
                        </a:lnTo>
                        <a:lnTo>
                          <a:pt x="9" y="1"/>
                        </a:lnTo>
                        <a:lnTo>
                          <a:pt x="11" y="3"/>
                        </a:lnTo>
                        <a:lnTo>
                          <a:pt x="14" y="6"/>
                        </a:lnTo>
                        <a:lnTo>
                          <a:pt x="16" y="8"/>
                        </a:lnTo>
                        <a:lnTo>
                          <a:pt x="16" y="11"/>
                        </a:lnTo>
                        <a:lnTo>
                          <a:pt x="16" y="14"/>
                        </a:lnTo>
                        <a:lnTo>
                          <a:pt x="14" y="16"/>
                        </a:lnTo>
                        <a:lnTo>
                          <a:pt x="11" y="16"/>
                        </a:lnTo>
                        <a:lnTo>
                          <a:pt x="9" y="14"/>
                        </a:lnTo>
                        <a:lnTo>
                          <a:pt x="6" y="13"/>
                        </a:lnTo>
                        <a:lnTo>
                          <a:pt x="3" y="11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4" name="Freeform 264"/>
                  <p:cNvSpPr>
                    <a:spLocks/>
                  </p:cNvSpPr>
                  <p:nvPr/>
                </p:nvSpPr>
                <p:spPr bwMode="auto">
                  <a:xfrm>
                    <a:off x="2673" y="2967"/>
                    <a:ext cx="15" cy="17"/>
                  </a:xfrm>
                  <a:custGeom>
                    <a:avLst/>
                    <a:gdLst>
                      <a:gd name="T0" fmla="*/ 10 w 17"/>
                      <a:gd name="T1" fmla="*/ 16 h 17"/>
                      <a:gd name="T2" fmla="*/ 13 w 17"/>
                      <a:gd name="T3" fmla="*/ 13 h 17"/>
                      <a:gd name="T4" fmla="*/ 14 w 17"/>
                      <a:gd name="T5" fmla="*/ 12 h 17"/>
                      <a:gd name="T6" fmla="*/ 16 w 17"/>
                      <a:gd name="T7" fmla="*/ 10 h 17"/>
                      <a:gd name="T8" fmla="*/ 14 w 17"/>
                      <a:gd name="T9" fmla="*/ 6 h 17"/>
                      <a:gd name="T10" fmla="*/ 13 w 17"/>
                      <a:gd name="T11" fmla="*/ 3 h 17"/>
                      <a:gd name="T12" fmla="*/ 12 w 17"/>
                      <a:gd name="T13" fmla="*/ 2 h 17"/>
                      <a:gd name="T14" fmla="*/ 9 w 17"/>
                      <a:gd name="T15" fmla="*/ 0 h 17"/>
                      <a:gd name="T16" fmla="*/ 8 w 17"/>
                      <a:gd name="T17" fmla="*/ 0 h 17"/>
                      <a:gd name="T18" fmla="*/ 6 w 17"/>
                      <a:gd name="T19" fmla="*/ 0 h 17"/>
                      <a:gd name="T20" fmla="*/ 5 w 17"/>
                      <a:gd name="T21" fmla="*/ 0 h 17"/>
                      <a:gd name="T22" fmla="*/ 1 w 17"/>
                      <a:gd name="T23" fmla="*/ 1 h 17"/>
                      <a:gd name="T24" fmla="*/ 1 w 17"/>
                      <a:gd name="T25" fmla="*/ 2 h 17"/>
                      <a:gd name="T26" fmla="*/ 1 w 17"/>
                      <a:gd name="T27" fmla="*/ 3 h 17"/>
                      <a:gd name="T28" fmla="*/ 0 w 17"/>
                      <a:gd name="T29" fmla="*/ 5 h 17"/>
                      <a:gd name="T30" fmla="*/ 1 w 17"/>
                      <a:gd name="T31" fmla="*/ 8 h 17"/>
                      <a:gd name="T32" fmla="*/ 1 w 17"/>
                      <a:gd name="T33" fmla="*/ 11 h 17"/>
                      <a:gd name="T34" fmla="*/ 4 w 17"/>
                      <a:gd name="T35" fmla="*/ 13 h 17"/>
                      <a:gd name="T36" fmla="*/ 5 w 17"/>
                      <a:gd name="T37" fmla="*/ 14 h 17"/>
                      <a:gd name="T38" fmla="*/ 8 w 17"/>
                      <a:gd name="T39" fmla="*/ 16 h 17"/>
                      <a:gd name="T40" fmla="*/ 9 w 17"/>
                      <a:gd name="T41" fmla="*/ 16 h 17"/>
                      <a:gd name="T42" fmla="*/ 10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10" y="16"/>
                        </a:moveTo>
                        <a:lnTo>
                          <a:pt x="13" y="13"/>
                        </a:lnTo>
                        <a:lnTo>
                          <a:pt x="14" y="12"/>
                        </a:lnTo>
                        <a:lnTo>
                          <a:pt x="16" y="10"/>
                        </a:lnTo>
                        <a:lnTo>
                          <a:pt x="14" y="6"/>
                        </a:lnTo>
                        <a:lnTo>
                          <a:pt x="13" y="3"/>
                        </a:lnTo>
                        <a:lnTo>
                          <a:pt x="12" y="2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1" y="11"/>
                        </a:lnTo>
                        <a:lnTo>
                          <a:pt x="4" y="13"/>
                        </a:lnTo>
                        <a:lnTo>
                          <a:pt x="5" y="14"/>
                        </a:lnTo>
                        <a:lnTo>
                          <a:pt x="8" y="16"/>
                        </a:lnTo>
                        <a:lnTo>
                          <a:pt x="9" y="16"/>
                        </a:lnTo>
                        <a:lnTo>
                          <a:pt x="10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5" name="Freeform 265"/>
                  <p:cNvSpPr>
                    <a:spLocks/>
                  </p:cNvSpPr>
                  <p:nvPr/>
                </p:nvSpPr>
                <p:spPr bwMode="auto">
                  <a:xfrm>
                    <a:off x="2673" y="2967"/>
                    <a:ext cx="15" cy="17"/>
                  </a:xfrm>
                  <a:custGeom>
                    <a:avLst/>
                    <a:gdLst>
                      <a:gd name="T0" fmla="*/ 1 w 17"/>
                      <a:gd name="T1" fmla="*/ 11 h 17"/>
                      <a:gd name="T2" fmla="*/ 1 w 17"/>
                      <a:gd name="T3" fmla="*/ 7 h 17"/>
                      <a:gd name="T4" fmla="*/ 0 w 17"/>
                      <a:gd name="T5" fmla="*/ 4 h 17"/>
                      <a:gd name="T6" fmla="*/ 1 w 17"/>
                      <a:gd name="T7" fmla="*/ 2 h 17"/>
                      <a:gd name="T8" fmla="*/ 1 w 17"/>
                      <a:gd name="T9" fmla="*/ 1 h 17"/>
                      <a:gd name="T10" fmla="*/ 5 w 17"/>
                      <a:gd name="T11" fmla="*/ 0 h 17"/>
                      <a:gd name="T12" fmla="*/ 7 w 17"/>
                      <a:gd name="T13" fmla="*/ 1 h 17"/>
                      <a:gd name="T14" fmla="*/ 10 w 17"/>
                      <a:gd name="T15" fmla="*/ 2 h 17"/>
                      <a:gd name="T16" fmla="*/ 13 w 17"/>
                      <a:gd name="T17" fmla="*/ 6 h 17"/>
                      <a:gd name="T18" fmla="*/ 14 w 17"/>
                      <a:gd name="T19" fmla="*/ 8 h 17"/>
                      <a:gd name="T20" fmla="*/ 16 w 17"/>
                      <a:gd name="T21" fmla="*/ 11 h 17"/>
                      <a:gd name="T22" fmla="*/ 14 w 17"/>
                      <a:gd name="T23" fmla="*/ 14 h 17"/>
                      <a:gd name="T24" fmla="*/ 13 w 17"/>
                      <a:gd name="T25" fmla="*/ 14 h 17"/>
                      <a:gd name="T26" fmla="*/ 13 w 17"/>
                      <a:gd name="T27" fmla="*/ 16 h 17"/>
                      <a:gd name="T28" fmla="*/ 10 w 17"/>
                      <a:gd name="T29" fmla="*/ 16 h 17"/>
                      <a:gd name="T30" fmla="*/ 7 w 17"/>
                      <a:gd name="T31" fmla="*/ 14 h 17"/>
                      <a:gd name="T32" fmla="*/ 5 w 17"/>
                      <a:gd name="T33" fmla="*/ 13 h 17"/>
                      <a:gd name="T34" fmla="*/ 1 w 17"/>
                      <a:gd name="T35" fmla="*/ 11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1" y="11"/>
                        </a:moveTo>
                        <a:lnTo>
                          <a:pt x="1" y="7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10" y="2"/>
                        </a:lnTo>
                        <a:lnTo>
                          <a:pt x="13" y="6"/>
                        </a:lnTo>
                        <a:lnTo>
                          <a:pt x="14" y="8"/>
                        </a:lnTo>
                        <a:lnTo>
                          <a:pt x="16" y="11"/>
                        </a:lnTo>
                        <a:lnTo>
                          <a:pt x="14" y="14"/>
                        </a:lnTo>
                        <a:lnTo>
                          <a:pt x="13" y="14"/>
                        </a:lnTo>
                        <a:lnTo>
                          <a:pt x="13" y="16"/>
                        </a:lnTo>
                        <a:lnTo>
                          <a:pt x="10" y="16"/>
                        </a:lnTo>
                        <a:lnTo>
                          <a:pt x="7" y="14"/>
                        </a:lnTo>
                        <a:lnTo>
                          <a:pt x="5" y="13"/>
                        </a:lnTo>
                        <a:lnTo>
                          <a:pt x="1" y="11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6" name="Freeform 266"/>
                  <p:cNvSpPr>
                    <a:spLocks/>
                  </p:cNvSpPr>
                  <p:nvPr/>
                </p:nvSpPr>
                <p:spPr bwMode="auto">
                  <a:xfrm>
                    <a:off x="2707" y="2986"/>
                    <a:ext cx="15" cy="17"/>
                  </a:xfrm>
                  <a:custGeom>
                    <a:avLst/>
                    <a:gdLst>
                      <a:gd name="T0" fmla="*/ 1 w 17"/>
                      <a:gd name="T1" fmla="*/ 9 h 17"/>
                      <a:gd name="T2" fmla="*/ 1 w 17"/>
                      <a:gd name="T3" fmla="*/ 6 h 17"/>
                      <a:gd name="T4" fmla="*/ 0 w 17"/>
                      <a:gd name="T5" fmla="*/ 3 h 17"/>
                      <a:gd name="T6" fmla="*/ 1 w 17"/>
                      <a:gd name="T7" fmla="*/ 1 h 17"/>
                      <a:gd name="T8" fmla="*/ 1 w 17"/>
                      <a:gd name="T9" fmla="*/ 0 h 17"/>
                      <a:gd name="T10" fmla="*/ 4 w 17"/>
                      <a:gd name="T11" fmla="*/ 0 h 17"/>
                      <a:gd name="T12" fmla="*/ 8 w 17"/>
                      <a:gd name="T13" fmla="*/ 0 h 17"/>
                      <a:gd name="T14" fmla="*/ 11 w 17"/>
                      <a:gd name="T15" fmla="*/ 1 h 17"/>
                      <a:gd name="T16" fmla="*/ 12 w 17"/>
                      <a:gd name="T17" fmla="*/ 4 h 17"/>
                      <a:gd name="T18" fmla="*/ 16 w 17"/>
                      <a:gd name="T19" fmla="*/ 8 h 17"/>
                      <a:gd name="T20" fmla="*/ 16 w 17"/>
                      <a:gd name="T21" fmla="*/ 11 h 17"/>
                      <a:gd name="T22" fmla="*/ 16 w 17"/>
                      <a:gd name="T23" fmla="*/ 13 h 17"/>
                      <a:gd name="T24" fmla="*/ 14 w 17"/>
                      <a:gd name="T25" fmla="*/ 13 h 17"/>
                      <a:gd name="T26" fmla="*/ 12 w 17"/>
                      <a:gd name="T27" fmla="*/ 14 h 17"/>
                      <a:gd name="T28" fmla="*/ 11 w 17"/>
                      <a:gd name="T29" fmla="*/ 16 h 17"/>
                      <a:gd name="T30" fmla="*/ 8 w 17"/>
                      <a:gd name="T31" fmla="*/ 14 h 17"/>
                      <a:gd name="T32" fmla="*/ 4 w 17"/>
                      <a:gd name="T33" fmla="*/ 13 h 17"/>
                      <a:gd name="T34" fmla="*/ 1 w 17"/>
                      <a:gd name="T35" fmla="*/ 9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7"/>
                      <a:gd name="T56" fmla="*/ 17 w 1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7">
                        <a:moveTo>
                          <a:pt x="1" y="9"/>
                        </a:move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1" y="1"/>
                        </a:lnTo>
                        <a:lnTo>
                          <a:pt x="12" y="4"/>
                        </a:lnTo>
                        <a:lnTo>
                          <a:pt x="16" y="8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4" y="13"/>
                        </a:lnTo>
                        <a:lnTo>
                          <a:pt x="12" y="14"/>
                        </a:lnTo>
                        <a:lnTo>
                          <a:pt x="11" y="16"/>
                        </a:lnTo>
                        <a:lnTo>
                          <a:pt x="8" y="14"/>
                        </a:lnTo>
                        <a:lnTo>
                          <a:pt x="4" y="13"/>
                        </a:lnTo>
                        <a:lnTo>
                          <a:pt x="1" y="9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7" name="Freeform 267"/>
                  <p:cNvSpPr>
                    <a:spLocks/>
                  </p:cNvSpPr>
                  <p:nvPr/>
                </p:nvSpPr>
                <p:spPr bwMode="auto">
                  <a:xfrm>
                    <a:off x="2675" y="2925"/>
                    <a:ext cx="24" cy="42"/>
                  </a:xfrm>
                  <a:custGeom>
                    <a:avLst/>
                    <a:gdLst>
                      <a:gd name="T0" fmla="*/ 0 w 27"/>
                      <a:gd name="T1" fmla="*/ 14 h 45"/>
                      <a:gd name="T2" fmla="*/ 26 w 27"/>
                      <a:gd name="T3" fmla="*/ 0 h 45"/>
                      <a:gd name="T4" fmla="*/ 26 w 27"/>
                      <a:gd name="T5" fmla="*/ 29 h 45"/>
                      <a:gd name="T6" fmla="*/ 0 w 27"/>
                      <a:gd name="T7" fmla="*/ 44 h 45"/>
                      <a:gd name="T8" fmla="*/ 0 w 27"/>
                      <a:gd name="T9" fmla="*/ 14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45"/>
                      <a:gd name="T17" fmla="*/ 27 w 27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45">
                        <a:moveTo>
                          <a:pt x="0" y="14"/>
                        </a:moveTo>
                        <a:lnTo>
                          <a:pt x="26" y="0"/>
                        </a:lnTo>
                        <a:lnTo>
                          <a:pt x="26" y="29"/>
                        </a:lnTo>
                        <a:lnTo>
                          <a:pt x="0" y="44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8" name="Freeform 268"/>
                  <p:cNvSpPr>
                    <a:spLocks/>
                  </p:cNvSpPr>
                  <p:nvPr/>
                </p:nvSpPr>
                <p:spPr bwMode="auto">
                  <a:xfrm>
                    <a:off x="2600" y="2917"/>
                    <a:ext cx="16" cy="16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13 w 17"/>
                      <a:gd name="T3" fmla="*/ 13 h 17"/>
                      <a:gd name="T4" fmla="*/ 14 w 17"/>
                      <a:gd name="T5" fmla="*/ 12 h 17"/>
                      <a:gd name="T6" fmla="*/ 16 w 17"/>
                      <a:gd name="T7" fmla="*/ 12 h 17"/>
                      <a:gd name="T8" fmla="*/ 16 w 17"/>
                      <a:gd name="T9" fmla="*/ 9 h 17"/>
                      <a:gd name="T10" fmla="*/ 16 w 17"/>
                      <a:gd name="T11" fmla="*/ 7 h 17"/>
                      <a:gd name="T12" fmla="*/ 13 w 17"/>
                      <a:gd name="T13" fmla="*/ 5 h 17"/>
                      <a:gd name="T14" fmla="*/ 12 w 17"/>
                      <a:gd name="T15" fmla="*/ 2 h 17"/>
                      <a:gd name="T16" fmla="*/ 9 w 17"/>
                      <a:gd name="T17" fmla="*/ 1 h 17"/>
                      <a:gd name="T18" fmla="*/ 7 w 17"/>
                      <a:gd name="T19" fmla="*/ 0 h 17"/>
                      <a:gd name="T20" fmla="*/ 6 w 17"/>
                      <a:gd name="T21" fmla="*/ 0 h 17"/>
                      <a:gd name="T22" fmla="*/ 6 w 17"/>
                      <a:gd name="T23" fmla="*/ 1 h 17"/>
                      <a:gd name="T24" fmla="*/ 2 w 17"/>
                      <a:gd name="T25" fmla="*/ 2 h 17"/>
                      <a:gd name="T26" fmla="*/ 1 w 17"/>
                      <a:gd name="T27" fmla="*/ 3 h 17"/>
                      <a:gd name="T28" fmla="*/ 0 w 17"/>
                      <a:gd name="T29" fmla="*/ 4 h 17"/>
                      <a:gd name="T30" fmla="*/ 0 w 17"/>
                      <a:gd name="T31" fmla="*/ 5 h 17"/>
                      <a:gd name="T32" fmla="*/ 0 w 17"/>
                      <a:gd name="T33" fmla="*/ 8 h 17"/>
                      <a:gd name="T34" fmla="*/ 2 w 17"/>
                      <a:gd name="T35" fmla="*/ 11 h 17"/>
                      <a:gd name="T36" fmla="*/ 3 w 17"/>
                      <a:gd name="T37" fmla="*/ 13 h 17"/>
                      <a:gd name="T38" fmla="*/ 6 w 17"/>
                      <a:gd name="T39" fmla="*/ 16 h 17"/>
                      <a:gd name="T40" fmla="*/ 8 w 17"/>
                      <a:gd name="T41" fmla="*/ 16 h 17"/>
                      <a:gd name="T42" fmla="*/ 9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9" y="16"/>
                        </a:moveTo>
                        <a:lnTo>
                          <a:pt x="13" y="13"/>
                        </a:lnTo>
                        <a:lnTo>
                          <a:pt x="14" y="12"/>
                        </a:lnTo>
                        <a:lnTo>
                          <a:pt x="16" y="12"/>
                        </a:lnTo>
                        <a:lnTo>
                          <a:pt x="16" y="9"/>
                        </a:lnTo>
                        <a:lnTo>
                          <a:pt x="16" y="7"/>
                        </a:lnTo>
                        <a:lnTo>
                          <a:pt x="13" y="5"/>
                        </a:lnTo>
                        <a:lnTo>
                          <a:pt x="12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2" y="11"/>
                        </a:lnTo>
                        <a:lnTo>
                          <a:pt x="3" y="13"/>
                        </a:lnTo>
                        <a:lnTo>
                          <a:pt x="6" y="16"/>
                        </a:lnTo>
                        <a:lnTo>
                          <a:pt x="8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69" name="Freeform 269"/>
                  <p:cNvSpPr>
                    <a:spLocks/>
                  </p:cNvSpPr>
                  <p:nvPr/>
                </p:nvSpPr>
                <p:spPr bwMode="auto">
                  <a:xfrm>
                    <a:off x="2600" y="2920"/>
                    <a:ext cx="16" cy="16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0 w 17"/>
                      <a:gd name="T3" fmla="*/ 7 h 17"/>
                      <a:gd name="T4" fmla="*/ 0 w 17"/>
                      <a:gd name="T5" fmla="*/ 3 h 17"/>
                      <a:gd name="T6" fmla="*/ 0 w 17"/>
                      <a:gd name="T7" fmla="*/ 2 h 17"/>
                      <a:gd name="T8" fmla="*/ 1 w 17"/>
                      <a:gd name="T9" fmla="*/ 1 h 17"/>
                      <a:gd name="T10" fmla="*/ 3 w 17"/>
                      <a:gd name="T11" fmla="*/ 0 h 17"/>
                      <a:gd name="T12" fmla="*/ 4 w 17"/>
                      <a:gd name="T13" fmla="*/ 0 h 17"/>
                      <a:gd name="T14" fmla="*/ 8 w 17"/>
                      <a:gd name="T15" fmla="*/ 0 h 17"/>
                      <a:gd name="T16" fmla="*/ 11 w 17"/>
                      <a:gd name="T17" fmla="*/ 2 h 17"/>
                      <a:gd name="T18" fmla="*/ 12 w 17"/>
                      <a:gd name="T19" fmla="*/ 4 h 17"/>
                      <a:gd name="T20" fmla="*/ 14 w 17"/>
                      <a:gd name="T21" fmla="*/ 8 h 17"/>
                      <a:gd name="T22" fmla="*/ 16 w 17"/>
                      <a:gd name="T23" fmla="*/ 12 h 17"/>
                      <a:gd name="T24" fmla="*/ 14 w 17"/>
                      <a:gd name="T25" fmla="*/ 13 h 17"/>
                      <a:gd name="T26" fmla="*/ 14 w 17"/>
                      <a:gd name="T27" fmla="*/ 14 h 17"/>
                      <a:gd name="T28" fmla="*/ 12 w 17"/>
                      <a:gd name="T29" fmla="*/ 16 h 17"/>
                      <a:gd name="T30" fmla="*/ 11 w 17"/>
                      <a:gd name="T31" fmla="*/ 16 h 17"/>
                      <a:gd name="T32" fmla="*/ 8 w 17"/>
                      <a:gd name="T33" fmla="*/ 16 h 17"/>
                      <a:gd name="T34" fmla="*/ 4 w 17"/>
                      <a:gd name="T35" fmla="*/ 13 h 17"/>
                      <a:gd name="T36" fmla="*/ 3 w 17"/>
                      <a:gd name="T37" fmla="*/ 11 h 1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7"/>
                      <a:gd name="T58" fmla="*/ 0 h 17"/>
                      <a:gd name="T59" fmla="*/ 17 w 17"/>
                      <a:gd name="T60" fmla="*/ 17 h 1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7" h="17">
                        <a:moveTo>
                          <a:pt x="3" y="11"/>
                        </a:move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1" y="2"/>
                        </a:lnTo>
                        <a:lnTo>
                          <a:pt x="12" y="4"/>
                        </a:lnTo>
                        <a:lnTo>
                          <a:pt x="14" y="8"/>
                        </a:lnTo>
                        <a:lnTo>
                          <a:pt x="16" y="12"/>
                        </a:lnTo>
                        <a:lnTo>
                          <a:pt x="14" y="13"/>
                        </a:lnTo>
                        <a:lnTo>
                          <a:pt x="14" y="14"/>
                        </a:lnTo>
                        <a:lnTo>
                          <a:pt x="12" y="16"/>
                        </a:lnTo>
                        <a:lnTo>
                          <a:pt x="11" y="16"/>
                        </a:lnTo>
                        <a:lnTo>
                          <a:pt x="8" y="16"/>
                        </a:lnTo>
                        <a:lnTo>
                          <a:pt x="4" y="13"/>
                        </a:lnTo>
                        <a:lnTo>
                          <a:pt x="3" y="11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0" name="Freeform 270"/>
                  <p:cNvSpPr>
                    <a:spLocks/>
                  </p:cNvSpPr>
                  <p:nvPr/>
                </p:nvSpPr>
                <p:spPr bwMode="auto">
                  <a:xfrm>
                    <a:off x="2601" y="2922"/>
                    <a:ext cx="16" cy="16"/>
                  </a:xfrm>
                  <a:custGeom>
                    <a:avLst/>
                    <a:gdLst>
                      <a:gd name="T0" fmla="*/ 2 w 17"/>
                      <a:gd name="T1" fmla="*/ 11 h 17"/>
                      <a:gd name="T2" fmla="*/ 0 w 17"/>
                      <a:gd name="T3" fmla="*/ 9 h 17"/>
                      <a:gd name="T4" fmla="*/ 0 w 17"/>
                      <a:gd name="T5" fmla="*/ 4 h 17"/>
                      <a:gd name="T6" fmla="*/ 0 w 17"/>
                      <a:gd name="T7" fmla="*/ 2 h 17"/>
                      <a:gd name="T8" fmla="*/ 2 w 17"/>
                      <a:gd name="T9" fmla="*/ 0 h 17"/>
                      <a:gd name="T10" fmla="*/ 5 w 17"/>
                      <a:gd name="T11" fmla="*/ 0 h 17"/>
                      <a:gd name="T12" fmla="*/ 8 w 17"/>
                      <a:gd name="T13" fmla="*/ 0 h 17"/>
                      <a:gd name="T14" fmla="*/ 13 w 17"/>
                      <a:gd name="T15" fmla="*/ 6 h 17"/>
                      <a:gd name="T16" fmla="*/ 13 w 17"/>
                      <a:gd name="T17" fmla="*/ 9 h 17"/>
                      <a:gd name="T18" fmla="*/ 16 w 17"/>
                      <a:gd name="T19" fmla="*/ 11 h 17"/>
                      <a:gd name="T20" fmla="*/ 13 w 17"/>
                      <a:gd name="T21" fmla="*/ 13 h 17"/>
                      <a:gd name="T22" fmla="*/ 13 w 17"/>
                      <a:gd name="T23" fmla="*/ 16 h 17"/>
                      <a:gd name="T24" fmla="*/ 10 w 17"/>
                      <a:gd name="T25" fmla="*/ 16 h 17"/>
                      <a:gd name="T26" fmla="*/ 8 w 17"/>
                      <a:gd name="T27" fmla="*/ 16 h 17"/>
                      <a:gd name="T28" fmla="*/ 2 w 17"/>
                      <a:gd name="T29" fmla="*/ 11 h 1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"/>
                      <a:gd name="T46" fmla="*/ 0 h 17"/>
                      <a:gd name="T47" fmla="*/ 17 w 17"/>
                      <a:gd name="T48" fmla="*/ 17 h 1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" h="17">
                        <a:moveTo>
                          <a:pt x="2" y="11"/>
                        </a:move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8" y="0"/>
                        </a:lnTo>
                        <a:lnTo>
                          <a:pt x="13" y="6"/>
                        </a:lnTo>
                        <a:lnTo>
                          <a:pt x="13" y="9"/>
                        </a:lnTo>
                        <a:lnTo>
                          <a:pt x="16" y="11"/>
                        </a:lnTo>
                        <a:lnTo>
                          <a:pt x="13" y="13"/>
                        </a:lnTo>
                        <a:lnTo>
                          <a:pt x="13" y="16"/>
                        </a:lnTo>
                        <a:lnTo>
                          <a:pt x="10" y="16"/>
                        </a:lnTo>
                        <a:lnTo>
                          <a:pt x="8" y="16"/>
                        </a:lnTo>
                        <a:lnTo>
                          <a:pt x="2" y="1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1" name="Freeform 271"/>
                  <p:cNvSpPr>
                    <a:spLocks/>
                  </p:cNvSpPr>
                  <p:nvPr/>
                </p:nvSpPr>
                <p:spPr bwMode="auto">
                  <a:xfrm>
                    <a:off x="2608" y="2924"/>
                    <a:ext cx="15" cy="16"/>
                  </a:xfrm>
                  <a:custGeom>
                    <a:avLst/>
                    <a:gdLst>
                      <a:gd name="T0" fmla="*/ 10 w 17"/>
                      <a:gd name="T1" fmla="*/ 16 h 17"/>
                      <a:gd name="T2" fmla="*/ 14 w 17"/>
                      <a:gd name="T3" fmla="*/ 13 h 17"/>
                      <a:gd name="T4" fmla="*/ 14 w 17"/>
                      <a:gd name="T5" fmla="*/ 12 h 17"/>
                      <a:gd name="T6" fmla="*/ 14 w 17"/>
                      <a:gd name="T7" fmla="*/ 11 h 17"/>
                      <a:gd name="T8" fmla="*/ 16 w 17"/>
                      <a:gd name="T9" fmla="*/ 9 h 17"/>
                      <a:gd name="T10" fmla="*/ 14 w 17"/>
                      <a:gd name="T11" fmla="*/ 7 h 17"/>
                      <a:gd name="T12" fmla="*/ 14 w 17"/>
                      <a:gd name="T13" fmla="*/ 5 h 17"/>
                      <a:gd name="T14" fmla="*/ 11 w 17"/>
                      <a:gd name="T15" fmla="*/ 2 h 17"/>
                      <a:gd name="T16" fmla="*/ 10 w 17"/>
                      <a:gd name="T17" fmla="*/ 1 h 17"/>
                      <a:gd name="T18" fmla="*/ 8 w 17"/>
                      <a:gd name="T19" fmla="*/ 0 h 17"/>
                      <a:gd name="T20" fmla="*/ 6 w 17"/>
                      <a:gd name="T21" fmla="*/ 0 h 17"/>
                      <a:gd name="T22" fmla="*/ 5 w 17"/>
                      <a:gd name="T23" fmla="*/ 0 h 17"/>
                      <a:gd name="T24" fmla="*/ 2 w 17"/>
                      <a:gd name="T25" fmla="*/ 2 h 17"/>
                      <a:gd name="T26" fmla="*/ 1 w 17"/>
                      <a:gd name="T27" fmla="*/ 3 h 17"/>
                      <a:gd name="T28" fmla="*/ 1 w 17"/>
                      <a:gd name="T29" fmla="*/ 4 h 17"/>
                      <a:gd name="T30" fmla="*/ 0 w 17"/>
                      <a:gd name="T31" fmla="*/ 5 h 17"/>
                      <a:gd name="T32" fmla="*/ 1 w 17"/>
                      <a:gd name="T33" fmla="*/ 8 h 17"/>
                      <a:gd name="T34" fmla="*/ 2 w 17"/>
                      <a:gd name="T35" fmla="*/ 11 h 17"/>
                      <a:gd name="T36" fmla="*/ 4 w 17"/>
                      <a:gd name="T37" fmla="*/ 13 h 17"/>
                      <a:gd name="T38" fmla="*/ 6 w 17"/>
                      <a:gd name="T39" fmla="*/ 16 h 17"/>
                      <a:gd name="T40" fmla="*/ 8 w 17"/>
                      <a:gd name="T41" fmla="*/ 16 h 17"/>
                      <a:gd name="T42" fmla="*/ 9 w 17"/>
                      <a:gd name="T43" fmla="*/ 16 h 17"/>
                      <a:gd name="T44" fmla="*/ 10 w 17"/>
                      <a:gd name="T45" fmla="*/ 16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7"/>
                      <a:gd name="T71" fmla="*/ 17 w 17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7">
                        <a:moveTo>
                          <a:pt x="10" y="16"/>
                        </a:moveTo>
                        <a:lnTo>
                          <a:pt x="14" y="13"/>
                        </a:lnTo>
                        <a:lnTo>
                          <a:pt x="14" y="12"/>
                        </a:lnTo>
                        <a:lnTo>
                          <a:pt x="14" y="11"/>
                        </a:lnTo>
                        <a:lnTo>
                          <a:pt x="16" y="9"/>
                        </a:lnTo>
                        <a:lnTo>
                          <a:pt x="14" y="7"/>
                        </a:lnTo>
                        <a:lnTo>
                          <a:pt x="14" y="5"/>
                        </a:lnTo>
                        <a:lnTo>
                          <a:pt x="11" y="2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6"/>
                        </a:lnTo>
                        <a:lnTo>
                          <a:pt x="8" y="16"/>
                        </a:lnTo>
                        <a:lnTo>
                          <a:pt x="9" y="16"/>
                        </a:lnTo>
                        <a:lnTo>
                          <a:pt x="10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2" name="Freeform 272"/>
                  <p:cNvSpPr>
                    <a:spLocks/>
                  </p:cNvSpPr>
                  <p:nvPr/>
                </p:nvSpPr>
                <p:spPr bwMode="auto">
                  <a:xfrm>
                    <a:off x="2608" y="2925"/>
                    <a:ext cx="15" cy="16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1 w 17"/>
                      <a:gd name="T3" fmla="*/ 7 h 17"/>
                      <a:gd name="T4" fmla="*/ 0 w 17"/>
                      <a:gd name="T5" fmla="*/ 3 h 17"/>
                      <a:gd name="T6" fmla="*/ 1 w 17"/>
                      <a:gd name="T7" fmla="*/ 2 h 17"/>
                      <a:gd name="T8" fmla="*/ 1 w 17"/>
                      <a:gd name="T9" fmla="*/ 1 h 17"/>
                      <a:gd name="T10" fmla="*/ 3 w 17"/>
                      <a:gd name="T11" fmla="*/ 0 h 17"/>
                      <a:gd name="T12" fmla="*/ 6 w 17"/>
                      <a:gd name="T13" fmla="*/ 0 h 17"/>
                      <a:gd name="T14" fmla="*/ 9 w 17"/>
                      <a:gd name="T15" fmla="*/ 0 h 17"/>
                      <a:gd name="T16" fmla="*/ 11 w 17"/>
                      <a:gd name="T17" fmla="*/ 2 h 17"/>
                      <a:gd name="T18" fmla="*/ 14 w 17"/>
                      <a:gd name="T19" fmla="*/ 4 h 17"/>
                      <a:gd name="T20" fmla="*/ 16 w 17"/>
                      <a:gd name="T21" fmla="*/ 8 h 17"/>
                      <a:gd name="T22" fmla="*/ 16 w 17"/>
                      <a:gd name="T23" fmla="*/ 11 h 17"/>
                      <a:gd name="T24" fmla="*/ 16 w 17"/>
                      <a:gd name="T25" fmla="*/ 13 h 17"/>
                      <a:gd name="T26" fmla="*/ 16 w 17"/>
                      <a:gd name="T27" fmla="*/ 14 h 17"/>
                      <a:gd name="T28" fmla="*/ 14 w 17"/>
                      <a:gd name="T29" fmla="*/ 16 h 17"/>
                      <a:gd name="T30" fmla="*/ 11 w 17"/>
                      <a:gd name="T31" fmla="*/ 16 h 17"/>
                      <a:gd name="T32" fmla="*/ 9 w 17"/>
                      <a:gd name="T33" fmla="*/ 16 h 17"/>
                      <a:gd name="T34" fmla="*/ 6 w 17"/>
                      <a:gd name="T35" fmla="*/ 13 h 17"/>
                      <a:gd name="T36" fmla="*/ 3 w 17"/>
                      <a:gd name="T37" fmla="*/ 11 h 1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7"/>
                      <a:gd name="T58" fmla="*/ 0 h 17"/>
                      <a:gd name="T59" fmla="*/ 17 w 17"/>
                      <a:gd name="T60" fmla="*/ 17 h 1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7" h="17">
                        <a:moveTo>
                          <a:pt x="3" y="11"/>
                        </a:moveTo>
                        <a:lnTo>
                          <a:pt x="1" y="7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2"/>
                        </a:lnTo>
                        <a:lnTo>
                          <a:pt x="14" y="4"/>
                        </a:lnTo>
                        <a:lnTo>
                          <a:pt x="16" y="8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4"/>
                        </a:lnTo>
                        <a:lnTo>
                          <a:pt x="14" y="16"/>
                        </a:lnTo>
                        <a:lnTo>
                          <a:pt x="11" y="16"/>
                        </a:lnTo>
                        <a:lnTo>
                          <a:pt x="9" y="16"/>
                        </a:lnTo>
                        <a:lnTo>
                          <a:pt x="6" y="13"/>
                        </a:lnTo>
                        <a:lnTo>
                          <a:pt x="3" y="11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3" name="Freeform 273"/>
                  <p:cNvSpPr>
                    <a:spLocks/>
                  </p:cNvSpPr>
                  <p:nvPr/>
                </p:nvSpPr>
                <p:spPr bwMode="auto">
                  <a:xfrm>
                    <a:off x="2610" y="2927"/>
                    <a:ext cx="16" cy="16"/>
                  </a:xfrm>
                  <a:custGeom>
                    <a:avLst/>
                    <a:gdLst>
                      <a:gd name="T0" fmla="*/ 3 w 17"/>
                      <a:gd name="T1" fmla="*/ 10 h 17"/>
                      <a:gd name="T2" fmla="*/ 3 w 17"/>
                      <a:gd name="T3" fmla="*/ 8 h 17"/>
                      <a:gd name="T4" fmla="*/ 0 w 17"/>
                      <a:gd name="T5" fmla="*/ 5 h 17"/>
                      <a:gd name="T6" fmla="*/ 3 w 17"/>
                      <a:gd name="T7" fmla="*/ 2 h 17"/>
                      <a:gd name="T8" fmla="*/ 3 w 17"/>
                      <a:gd name="T9" fmla="*/ 0 h 17"/>
                      <a:gd name="T10" fmla="*/ 9 w 17"/>
                      <a:gd name="T11" fmla="*/ 0 h 17"/>
                      <a:gd name="T12" fmla="*/ 12 w 17"/>
                      <a:gd name="T13" fmla="*/ 8 h 17"/>
                      <a:gd name="T14" fmla="*/ 16 w 17"/>
                      <a:gd name="T15" fmla="*/ 8 h 17"/>
                      <a:gd name="T16" fmla="*/ 16 w 17"/>
                      <a:gd name="T17" fmla="*/ 13 h 17"/>
                      <a:gd name="T18" fmla="*/ 16 w 17"/>
                      <a:gd name="T19" fmla="*/ 16 h 17"/>
                      <a:gd name="T20" fmla="*/ 12 w 17"/>
                      <a:gd name="T21" fmla="*/ 16 h 17"/>
                      <a:gd name="T22" fmla="*/ 9 w 17"/>
                      <a:gd name="T23" fmla="*/ 16 h 17"/>
                      <a:gd name="T24" fmla="*/ 3 w 17"/>
                      <a:gd name="T25" fmla="*/ 1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3" y="10"/>
                        </a:moveTo>
                        <a:lnTo>
                          <a:pt x="3" y="8"/>
                        </a:lnTo>
                        <a:lnTo>
                          <a:pt x="0" y="5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9" y="0"/>
                        </a:lnTo>
                        <a:lnTo>
                          <a:pt x="12" y="8"/>
                        </a:lnTo>
                        <a:lnTo>
                          <a:pt x="16" y="8"/>
                        </a:lnTo>
                        <a:lnTo>
                          <a:pt x="16" y="13"/>
                        </a:lnTo>
                        <a:lnTo>
                          <a:pt x="16" y="16"/>
                        </a:lnTo>
                        <a:lnTo>
                          <a:pt x="12" y="16"/>
                        </a:lnTo>
                        <a:lnTo>
                          <a:pt x="9" y="16"/>
                        </a:lnTo>
                        <a:lnTo>
                          <a:pt x="3" y="1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4" name="Freeform 274"/>
                  <p:cNvSpPr>
                    <a:spLocks/>
                  </p:cNvSpPr>
                  <p:nvPr/>
                </p:nvSpPr>
                <p:spPr bwMode="auto">
                  <a:xfrm>
                    <a:off x="2596" y="2920"/>
                    <a:ext cx="15" cy="16"/>
                  </a:xfrm>
                  <a:custGeom>
                    <a:avLst/>
                    <a:gdLst>
                      <a:gd name="T0" fmla="*/ 9 w 17"/>
                      <a:gd name="T1" fmla="*/ 16 h 17"/>
                      <a:gd name="T2" fmla="*/ 13 w 17"/>
                      <a:gd name="T3" fmla="*/ 13 h 17"/>
                      <a:gd name="T4" fmla="*/ 14 w 17"/>
                      <a:gd name="T5" fmla="*/ 12 h 17"/>
                      <a:gd name="T6" fmla="*/ 16 w 17"/>
                      <a:gd name="T7" fmla="*/ 12 h 17"/>
                      <a:gd name="T8" fmla="*/ 16 w 17"/>
                      <a:gd name="T9" fmla="*/ 9 h 17"/>
                      <a:gd name="T10" fmla="*/ 16 w 17"/>
                      <a:gd name="T11" fmla="*/ 7 h 17"/>
                      <a:gd name="T12" fmla="*/ 13 w 17"/>
                      <a:gd name="T13" fmla="*/ 5 h 17"/>
                      <a:gd name="T14" fmla="*/ 12 w 17"/>
                      <a:gd name="T15" fmla="*/ 2 h 17"/>
                      <a:gd name="T16" fmla="*/ 8 w 17"/>
                      <a:gd name="T17" fmla="*/ 1 h 17"/>
                      <a:gd name="T18" fmla="*/ 7 w 17"/>
                      <a:gd name="T19" fmla="*/ 0 h 17"/>
                      <a:gd name="T20" fmla="*/ 6 w 17"/>
                      <a:gd name="T21" fmla="*/ 0 h 17"/>
                      <a:gd name="T22" fmla="*/ 4 w 17"/>
                      <a:gd name="T23" fmla="*/ 1 h 17"/>
                      <a:gd name="T24" fmla="*/ 1 w 17"/>
                      <a:gd name="T25" fmla="*/ 2 h 17"/>
                      <a:gd name="T26" fmla="*/ 0 w 17"/>
                      <a:gd name="T27" fmla="*/ 3 h 17"/>
                      <a:gd name="T28" fmla="*/ 0 w 17"/>
                      <a:gd name="T29" fmla="*/ 4 h 17"/>
                      <a:gd name="T30" fmla="*/ 0 w 17"/>
                      <a:gd name="T31" fmla="*/ 6 h 17"/>
                      <a:gd name="T32" fmla="*/ 0 w 17"/>
                      <a:gd name="T33" fmla="*/ 8 h 17"/>
                      <a:gd name="T34" fmla="*/ 1 w 17"/>
                      <a:gd name="T35" fmla="*/ 11 h 17"/>
                      <a:gd name="T36" fmla="*/ 3 w 17"/>
                      <a:gd name="T37" fmla="*/ 13 h 17"/>
                      <a:gd name="T38" fmla="*/ 4 w 17"/>
                      <a:gd name="T39" fmla="*/ 16 h 17"/>
                      <a:gd name="T40" fmla="*/ 8 w 17"/>
                      <a:gd name="T41" fmla="*/ 16 h 17"/>
                      <a:gd name="T42" fmla="*/ 9 w 17"/>
                      <a:gd name="T43" fmla="*/ 16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9" y="16"/>
                        </a:moveTo>
                        <a:lnTo>
                          <a:pt x="13" y="13"/>
                        </a:lnTo>
                        <a:lnTo>
                          <a:pt x="14" y="12"/>
                        </a:lnTo>
                        <a:lnTo>
                          <a:pt x="16" y="12"/>
                        </a:lnTo>
                        <a:lnTo>
                          <a:pt x="16" y="9"/>
                        </a:lnTo>
                        <a:lnTo>
                          <a:pt x="16" y="7"/>
                        </a:lnTo>
                        <a:lnTo>
                          <a:pt x="13" y="5"/>
                        </a:lnTo>
                        <a:lnTo>
                          <a:pt x="12" y="2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4" y="16"/>
                        </a:lnTo>
                        <a:lnTo>
                          <a:pt x="8" y="16"/>
                        </a:lnTo>
                        <a:lnTo>
                          <a:pt x="9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5" name="Freeform 275"/>
                  <p:cNvSpPr>
                    <a:spLocks/>
                  </p:cNvSpPr>
                  <p:nvPr/>
                </p:nvSpPr>
                <p:spPr bwMode="auto">
                  <a:xfrm>
                    <a:off x="2596" y="2922"/>
                    <a:ext cx="15" cy="16"/>
                  </a:xfrm>
                  <a:custGeom>
                    <a:avLst/>
                    <a:gdLst>
                      <a:gd name="T0" fmla="*/ 1 w 17"/>
                      <a:gd name="T1" fmla="*/ 11 h 17"/>
                      <a:gd name="T2" fmla="*/ 0 w 17"/>
                      <a:gd name="T3" fmla="*/ 7 h 17"/>
                      <a:gd name="T4" fmla="*/ 0 w 17"/>
                      <a:gd name="T5" fmla="*/ 4 h 17"/>
                      <a:gd name="T6" fmla="*/ 0 w 17"/>
                      <a:gd name="T7" fmla="*/ 2 h 17"/>
                      <a:gd name="T8" fmla="*/ 0 w 17"/>
                      <a:gd name="T9" fmla="*/ 1 h 17"/>
                      <a:gd name="T10" fmla="*/ 1 w 17"/>
                      <a:gd name="T11" fmla="*/ 0 h 17"/>
                      <a:gd name="T12" fmla="*/ 4 w 17"/>
                      <a:gd name="T13" fmla="*/ 0 h 17"/>
                      <a:gd name="T14" fmla="*/ 6 w 17"/>
                      <a:gd name="T15" fmla="*/ 1 h 17"/>
                      <a:gd name="T16" fmla="*/ 11 w 17"/>
                      <a:gd name="T17" fmla="*/ 3 h 17"/>
                      <a:gd name="T18" fmla="*/ 12 w 17"/>
                      <a:gd name="T19" fmla="*/ 4 h 17"/>
                      <a:gd name="T20" fmla="*/ 14 w 17"/>
                      <a:gd name="T21" fmla="*/ 8 h 17"/>
                      <a:gd name="T22" fmla="*/ 16 w 17"/>
                      <a:gd name="T23" fmla="*/ 12 h 17"/>
                      <a:gd name="T24" fmla="*/ 14 w 17"/>
                      <a:gd name="T25" fmla="*/ 13 h 17"/>
                      <a:gd name="T26" fmla="*/ 14 w 17"/>
                      <a:gd name="T27" fmla="*/ 14 h 17"/>
                      <a:gd name="T28" fmla="*/ 12 w 17"/>
                      <a:gd name="T29" fmla="*/ 16 h 17"/>
                      <a:gd name="T30" fmla="*/ 11 w 17"/>
                      <a:gd name="T31" fmla="*/ 16 h 17"/>
                      <a:gd name="T32" fmla="*/ 6 w 17"/>
                      <a:gd name="T33" fmla="*/ 16 h 17"/>
                      <a:gd name="T34" fmla="*/ 4 w 17"/>
                      <a:gd name="T35" fmla="*/ 13 h 17"/>
                      <a:gd name="T36" fmla="*/ 1 w 17"/>
                      <a:gd name="T37" fmla="*/ 11 h 1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7"/>
                      <a:gd name="T58" fmla="*/ 0 h 17"/>
                      <a:gd name="T59" fmla="*/ 17 w 17"/>
                      <a:gd name="T60" fmla="*/ 17 h 1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7" h="17">
                        <a:moveTo>
                          <a:pt x="1" y="11"/>
                        </a:move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6" y="1"/>
                        </a:lnTo>
                        <a:lnTo>
                          <a:pt x="11" y="3"/>
                        </a:lnTo>
                        <a:lnTo>
                          <a:pt x="12" y="4"/>
                        </a:lnTo>
                        <a:lnTo>
                          <a:pt x="14" y="8"/>
                        </a:lnTo>
                        <a:lnTo>
                          <a:pt x="16" y="12"/>
                        </a:lnTo>
                        <a:lnTo>
                          <a:pt x="14" y="13"/>
                        </a:lnTo>
                        <a:lnTo>
                          <a:pt x="14" y="14"/>
                        </a:lnTo>
                        <a:lnTo>
                          <a:pt x="12" y="16"/>
                        </a:lnTo>
                        <a:lnTo>
                          <a:pt x="11" y="16"/>
                        </a:lnTo>
                        <a:lnTo>
                          <a:pt x="6" y="16"/>
                        </a:lnTo>
                        <a:lnTo>
                          <a:pt x="4" y="13"/>
                        </a:lnTo>
                        <a:lnTo>
                          <a:pt x="1" y="11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6" name="Freeform 276"/>
                  <p:cNvSpPr>
                    <a:spLocks/>
                  </p:cNvSpPr>
                  <p:nvPr/>
                </p:nvSpPr>
                <p:spPr bwMode="auto">
                  <a:xfrm>
                    <a:off x="2604" y="2926"/>
                    <a:ext cx="16" cy="16"/>
                  </a:xfrm>
                  <a:custGeom>
                    <a:avLst/>
                    <a:gdLst>
                      <a:gd name="T0" fmla="*/ 10 w 17"/>
                      <a:gd name="T1" fmla="*/ 16 h 17"/>
                      <a:gd name="T2" fmla="*/ 13 w 17"/>
                      <a:gd name="T3" fmla="*/ 13 h 17"/>
                      <a:gd name="T4" fmla="*/ 13 w 17"/>
                      <a:gd name="T5" fmla="*/ 12 h 17"/>
                      <a:gd name="T6" fmla="*/ 14 w 17"/>
                      <a:gd name="T7" fmla="*/ 12 h 17"/>
                      <a:gd name="T8" fmla="*/ 16 w 17"/>
                      <a:gd name="T9" fmla="*/ 9 h 17"/>
                      <a:gd name="T10" fmla="*/ 14 w 17"/>
                      <a:gd name="T11" fmla="*/ 7 h 17"/>
                      <a:gd name="T12" fmla="*/ 13 w 17"/>
                      <a:gd name="T13" fmla="*/ 5 h 17"/>
                      <a:gd name="T14" fmla="*/ 11 w 17"/>
                      <a:gd name="T15" fmla="*/ 2 h 17"/>
                      <a:gd name="T16" fmla="*/ 10 w 17"/>
                      <a:gd name="T17" fmla="*/ 1 h 17"/>
                      <a:gd name="T18" fmla="*/ 6 w 17"/>
                      <a:gd name="T19" fmla="*/ 0 h 17"/>
                      <a:gd name="T20" fmla="*/ 5 w 17"/>
                      <a:gd name="T21" fmla="*/ 0 h 17"/>
                      <a:gd name="T22" fmla="*/ 5 w 17"/>
                      <a:gd name="T23" fmla="*/ 1 h 17"/>
                      <a:gd name="T24" fmla="*/ 2 w 17"/>
                      <a:gd name="T25" fmla="*/ 2 h 17"/>
                      <a:gd name="T26" fmla="*/ 1 w 17"/>
                      <a:gd name="T27" fmla="*/ 3 h 17"/>
                      <a:gd name="T28" fmla="*/ 1 w 17"/>
                      <a:gd name="T29" fmla="*/ 4 h 17"/>
                      <a:gd name="T30" fmla="*/ 0 w 17"/>
                      <a:gd name="T31" fmla="*/ 5 h 17"/>
                      <a:gd name="T32" fmla="*/ 1 w 17"/>
                      <a:gd name="T33" fmla="*/ 8 h 17"/>
                      <a:gd name="T34" fmla="*/ 2 w 17"/>
                      <a:gd name="T35" fmla="*/ 11 h 17"/>
                      <a:gd name="T36" fmla="*/ 3 w 17"/>
                      <a:gd name="T37" fmla="*/ 13 h 17"/>
                      <a:gd name="T38" fmla="*/ 5 w 17"/>
                      <a:gd name="T39" fmla="*/ 16 h 17"/>
                      <a:gd name="T40" fmla="*/ 8 w 17"/>
                      <a:gd name="T41" fmla="*/ 16 h 17"/>
                      <a:gd name="T42" fmla="*/ 9 w 17"/>
                      <a:gd name="T43" fmla="*/ 16 h 17"/>
                      <a:gd name="T44" fmla="*/ 10 w 17"/>
                      <a:gd name="T45" fmla="*/ 16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7"/>
                      <a:gd name="T71" fmla="*/ 17 w 17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7">
                        <a:moveTo>
                          <a:pt x="10" y="16"/>
                        </a:moveTo>
                        <a:lnTo>
                          <a:pt x="13" y="13"/>
                        </a:lnTo>
                        <a:lnTo>
                          <a:pt x="13" y="12"/>
                        </a:lnTo>
                        <a:lnTo>
                          <a:pt x="14" y="12"/>
                        </a:lnTo>
                        <a:lnTo>
                          <a:pt x="16" y="9"/>
                        </a:lnTo>
                        <a:lnTo>
                          <a:pt x="14" y="7"/>
                        </a:lnTo>
                        <a:lnTo>
                          <a:pt x="13" y="5"/>
                        </a:lnTo>
                        <a:lnTo>
                          <a:pt x="11" y="2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2" y="11"/>
                        </a:lnTo>
                        <a:lnTo>
                          <a:pt x="3" y="13"/>
                        </a:lnTo>
                        <a:lnTo>
                          <a:pt x="5" y="16"/>
                        </a:lnTo>
                        <a:lnTo>
                          <a:pt x="8" y="16"/>
                        </a:lnTo>
                        <a:lnTo>
                          <a:pt x="9" y="16"/>
                        </a:lnTo>
                        <a:lnTo>
                          <a:pt x="10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7" name="Freeform 277"/>
                  <p:cNvSpPr>
                    <a:spLocks/>
                  </p:cNvSpPr>
                  <p:nvPr/>
                </p:nvSpPr>
                <p:spPr bwMode="auto">
                  <a:xfrm>
                    <a:off x="2604" y="2927"/>
                    <a:ext cx="16" cy="16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1 w 17"/>
                      <a:gd name="T3" fmla="*/ 7 h 17"/>
                      <a:gd name="T4" fmla="*/ 0 w 17"/>
                      <a:gd name="T5" fmla="*/ 3 h 17"/>
                      <a:gd name="T6" fmla="*/ 1 w 17"/>
                      <a:gd name="T7" fmla="*/ 2 h 17"/>
                      <a:gd name="T8" fmla="*/ 1 w 17"/>
                      <a:gd name="T9" fmla="*/ 1 h 17"/>
                      <a:gd name="T10" fmla="*/ 3 w 17"/>
                      <a:gd name="T11" fmla="*/ 0 h 17"/>
                      <a:gd name="T12" fmla="*/ 4 w 17"/>
                      <a:gd name="T13" fmla="*/ 0 h 17"/>
                      <a:gd name="T14" fmla="*/ 8 w 17"/>
                      <a:gd name="T15" fmla="*/ 0 h 17"/>
                      <a:gd name="T16" fmla="*/ 11 w 17"/>
                      <a:gd name="T17" fmla="*/ 2 h 17"/>
                      <a:gd name="T18" fmla="*/ 14 w 17"/>
                      <a:gd name="T19" fmla="*/ 4 h 17"/>
                      <a:gd name="T20" fmla="*/ 16 w 17"/>
                      <a:gd name="T21" fmla="*/ 8 h 17"/>
                      <a:gd name="T22" fmla="*/ 16 w 17"/>
                      <a:gd name="T23" fmla="*/ 12 h 17"/>
                      <a:gd name="T24" fmla="*/ 16 w 17"/>
                      <a:gd name="T25" fmla="*/ 13 h 17"/>
                      <a:gd name="T26" fmla="*/ 14 w 17"/>
                      <a:gd name="T27" fmla="*/ 14 h 17"/>
                      <a:gd name="T28" fmla="*/ 14 w 17"/>
                      <a:gd name="T29" fmla="*/ 16 h 17"/>
                      <a:gd name="T30" fmla="*/ 11 w 17"/>
                      <a:gd name="T31" fmla="*/ 16 h 17"/>
                      <a:gd name="T32" fmla="*/ 8 w 17"/>
                      <a:gd name="T33" fmla="*/ 16 h 17"/>
                      <a:gd name="T34" fmla="*/ 4 w 17"/>
                      <a:gd name="T35" fmla="*/ 13 h 17"/>
                      <a:gd name="T36" fmla="*/ 3 w 17"/>
                      <a:gd name="T37" fmla="*/ 11 h 1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7"/>
                      <a:gd name="T58" fmla="*/ 0 h 17"/>
                      <a:gd name="T59" fmla="*/ 17 w 17"/>
                      <a:gd name="T60" fmla="*/ 17 h 1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7" h="17">
                        <a:moveTo>
                          <a:pt x="3" y="11"/>
                        </a:moveTo>
                        <a:lnTo>
                          <a:pt x="1" y="7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1" y="2"/>
                        </a:lnTo>
                        <a:lnTo>
                          <a:pt x="14" y="4"/>
                        </a:lnTo>
                        <a:lnTo>
                          <a:pt x="16" y="8"/>
                        </a:lnTo>
                        <a:lnTo>
                          <a:pt x="16" y="12"/>
                        </a:lnTo>
                        <a:lnTo>
                          <a:pt x="16" y="13"/>
                        </a:lnTo>
                        <a:lnTo>
                          <a:pt x="14" y="14"/>
                        </a:lnTo>
                        <a:lnTo>
                          <a:pt x="14" y="16"/>
                        </a:lnTo>
                        <a:lnTo>
                          <a:pt x="11" y="16"/>
                        </a:lnTo>
                        <a:lnTo>
                          <a:pt x="8" y="16"/>
                        </a:lnTo>
                        <a:lnTo>
                          <a:pt x="4" y="13"/>
                        </a:lnTo>
                        <a:lnTo>
                          <a:pt x="3" y="11"/>
                        </a:ln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8" name="Freeform 278"/>
                  <p:cNvSpPr>
                    <a:spLocks/>
                  </p:cNvSpPr>
                  <p:nvPr/>
                </p:nvSpPr>
                <p:spPr bwMode="auto">
                  <a:xfrm>
                    <a:off x="2587" y="2873"/>
                    <a:ext cx="112" cy="67"/>
                  </a:xfrm>
                  <a:custGeom>
                    <a:avLst/>
                    <a:gdLst>
                      <a:gd name="T0" fmla="*/ 0 w 123"/>
                      <a:gd name="T1" fmla="*/ 13 h 70"/>
                      <a:gd name="T2" fmla="*/ 24 w 123"/>
                      <a:gd name="T3" fmla="*/ 0 h 70"/>
                      <a:gd name="T4" fmla="*/ 122 w 123"/>
                      <a:gd name="T5" fmla="*/ 54 h 70"/>
                      <a:gd name="T6" fmla="*/ 96 w 123"/>
                      <a:gd name="T7" fmla="*/ 69 h 70"/>
                      <a:gd name="T8" fmla="*/ 0 w 123"/>
                      <a:gd name="T9" fmla="*/ 13 h 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70"/>
                      <a:gd name="T17" fmla="*/ 123 w 123"/>
                      <a:gd name="T18" fmla="*/ 70 h 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70">
                        <a:moveTo>
                          <a:pt x="0" y="13"/>
                        </a:moveTo>
                        <a:lnTo>
                          <a:pt x="24" y="0"/>
                        </a:lnTo>
                        <a:lnTo>
                          <a:pt x="122" y="54"/>
                        </a:lnTo>
                        <a:lnTo>
                          <a:pt x="96" y="69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79" name="Freeform 279"/>
                  <p:cNvSpPr>
                    <a:spLocks/>
                  </p:cNvSpPr>
                  <p:nvPr/>
                </p:nvSpPr>
                <p:spPr bwMode="auto">
                  <a:xfrm>
                    <a:off x="2587" y="2885"/>
                    <a:ext cx="89" cy="82"/>
                  </a:xfrm>
                  <a:custGeom>
                    <a:avLst/>
                    <a:gdLst>
                      <a:gd name="T0" fmla="*/ 0 w 97"/>
                      <a:gd name="T1" fmla="*/ 0 h 87"/>
                      <a:gd name="T2" fmla="*/ 96 w 97"/>
                      <a:gd name="T3" fmla="*/ 57 h 87"/>
                      <a:gd name="T4" fmla="*/ 96 w 97"/>
                      <a:gd name="T5" fmla="*/ 86 h 87"/>
                      <a:gd name="T6" fmla="*/ 0 w 97"/>
                      <a:gd name="T7" fmla="*/ 28 h 87"/>
                      <a:gd name="T8" fmla="*/ 0 w 97"/>
                      <a:gd name="T9" fmla="*/ 0 h 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7"/>
                      <a:gd name="T16" fmla="*/ 0 h 87"/>
                      <a:gd name="T17" fmla="*/ 97 w 97"/>
                      <a:gd name="T18" fmla="*/ 87 h 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7" h="87">
                        <a:moveTo>
                          <a:pt x="0" y="0"/>
                        </a:moveTo>
                        <a:lnTo>
                          <a:pt x="96" y="57"/>
                        </a:lnTo>
                        <a:lnTo>
                          <a:pt x="96" y="86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0" name="Freeform 280"/>
                  <p:cNvSpPr>
                    <a:spLocks/>
                  </p:cNvSpPr>
                  <p:nvPr/>
                </p:nvSpPr>
                <p:spPr bwMode="auto">
                  <a:xfrm>
                    <a:off x="2720" y="2970"/>
                    <a:ext cx="16" cy="16"/>
                  </a:xfrm>
                  <a:custGeom>
                    <a:avLst/>
                    <a:gdLst>
                      <a:gd name="T0" fmla="*/ 4 w 17"/>
                      <a:gd name="T1" fmla="*/ 0 h 17"/>
                      <a:gd name="T2" fmla="*/ 16 w 17"/>
                      <a:gd name="T3" fmla="*/ 9 h 17"/>
                      <a:gd name="T4" fmla="*/ 12 w 17"/>
                      <a:gd name="T5" fmla="*/ 16 h 17"/>
                      <a:gd name="T6" fmla="*/ 0 w 17"/>
                      <a:gd name="T7" fmla="*/ 5 h 17"/>
                      <a:gd name="T8" fmla="*/ 4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4" y="0"/>
                        </a:moveTo>
                        <a:lnTo>
                          <a:pt x="16" y="9"/>
                        </a:lnTo>
                        <a:lnTo>
                          <a:pt x="12" y="16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F934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1" name="Freeform 281"/>
                  <p:cNvSpPr>
                    <a:spLocks/>
                  </p:cNvSpPr>
                  <p:nvPr/>
                </p:nvSpPr>
                <p:spPr bwMode="auto">
                  <a:xfrm>
                    <a:off x="2682" y="2940"/>
                    <a:ext cx="33" cy="20"/>
                  </a:xfrm>
                  <a:custGeom>
                    <a:avLst/>
                    <a:gdLst>
                      <a:gd name="T0" fmla="*/ 23 w 36"/>
                      <a:gd name="T1" fmla="*/ 0 h 21"/>
                      <a:gd name="T2" fmla="*/ 35 w 36"/>
                      <a:gd name="T3" fmla="*/ 7 h 21"/>
                      <a:gd name="T4" fmla="*/ 12 w 36"/>
                      <a:gd name="T5" fmla="*/ 20 h 21"/>
                      <a:gd name="T6" fmla="*/ 0 w 36"/>
                      <a:gd name="T7" fmla="*/ 12 h 21"/>
                      <a:gd name="T8" fmla="*/ 23 w 36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21"/>
                      <a:gd name="T17" fmla="*/ 36 w 36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21">
                        <a:moveTo>
                          <a:pt x="23" y="0"/>
                        </a:moveTo>
                        <a:lnTo>
                          <a:pt x="35" y="7"/>
                        </a:lnTo>
                        <a:lnTo>
                          <a:pt x="12" y="20"/>
                        </a:lnTo>
                        <a:lnTo>
                          <a:pt x="0" y="12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C67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2" name="Freeform 282"/>
                  <p:cNvSpPr>
                    <a:spLocks/>
                  </p:cNvSpPr>
                  <p:nvPr/>
                </p:nvSpPr>
                <p:spPr bwMode="auto">
                  <a:xfrm>
                    <a:off x="2682" y="2952"/>
                    <a:ext cx="16" cy="32"/>
                  </a:xfrm>
                  <a:custGeom>
                    <a:avLst/>
                    <a:gdLst>
                      <a:gd name="T0" fmla="*/ 0 w 17"/>
                      <a:gd name="T1" fmla="*/ 26 h 33"/>
                      <a:gd name="T2" fmla="*/ 16 w 17"/>
                      <a:gd name="T3" fmla="*/ 32 h 33"/>
                      <a:gd name="T4" fmla="*/ 16 w 17"/>
                      <a:gd name="T5" fmla="*/ 7 h 33"/>
                      <a:gd name="T6" fmla="*/ 0 w 17"/>
                      <a:gd name="T7" fmla="*/ 0 h 33"/>
                      <a:gd name="T8" fmla="*/ 0 w 17"/>
                      <a:gd name="T9" fmla="*/ 26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3"/>
                      <a:gd name="T17" fmla="*/ 17 w 17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3">
                        <a:moveTo>
                          <a:pt x="0" y="26"/>
                        </a:moveTo>
                        <a:lnTo>
                          <a:pt x="16" y="32"/>
                        </a:lnTo>
                        <a:lnTo>
                          <a:pt x="16" y="7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F901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3" name="Freeform 283"/>
                  <p:cNvSpPr>
                    <a:spLocks/>
                  </p:cNvSpPr>
                  <p:nvPr/>
                </p:nvSpPr>
                <p:spPr bwMode="auto">
                  <a:xfrm>
                    <a:off x="2693" y="2946"/>
                    <a:ext cx="22" cy="38"/>
                  </a:xfrm>
                  <a:custGeom>
                    <a:avLst/>
                    <a:gdLst>
                      <a:gd name="T0" fmla="*/ 23 w 24"/>
                      <a:gd name="T1" fmla="*/ 26 h 39"/>
                      <a:gd name="T2" fmla="*/ 0 w 24"/>
                      <a:gd name="T3" fmla="*/ 38 h 39"/>
                      <a:gd name="T4" fmla="*/ 0 w 24"/>
                      <a:gd name="T5" fmla="*/ 13 h 39"/>
                      <a:gd name="T6" fmla="*/ 23 w 24"/>
                      <a:gd name="T7" fmla="*/ 0 h 39"/>
                      <a:gd name="T8" fmla="*/ 23 w 24"/>
                      <a:gd name="T9" fmla="*/ 26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9"/>
                      <a:gd name="T17" fmla="*/ 24 w 24"/>
                      <a:gd name="T18" fmla="*/ 39 h 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9">
                        <a:moveTo>
                          <a:pt x="23" y="26"/>
                        </a:moveTo>
                        <a:lnTo>
                          <a:pt x="0" y="38"/>
                        </a:lnTo>
                        <a:lnTo>
                          <a:pt x="0" y="13"/>
                        </a:lnTo>
                        <a:lnTo>
                          <a:pt x="23" y="0"/>
                        </a:lnTo>
                        <a:lnTo>
                          <a:pt x="23" y="26"/>
                        </a:lnTo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4" name="Freeform 284"/>
                  <p:cNvSpPr>
                    <a:spLocks/>
                  </p:cNvSpPr>
                  <p:nvPr/>
                </p:nvSpPr>
                <p:spPr bwMode="auto">
                  <a:xfrm>
                    <a:off x="2695" y="2953"/>
                    <a:ext cx="25" cy="16"/>
                  </a:xfrm>
                  <a:custGeom>
                    <a:avLst/>
                    <a:gdLst>
                      <a:gd name="T0" fmla="*/ 18 w 27"/>
                      <a:gd name="T1" fmla="*/ 0 h 17"/>
                      <a:gd name="T2" fmla="*/ 26 w 27"/>
                      <a:gd name="T3" fmla="*/ 5 h 17"/>
                      <a:gd name="T4" fmla="*/ 21 w 27"/>
                      <a:gd name="T5" fmla="*/ 13 h 17"/>
                      <a:gd name="T6" fmla="*/ 9 w 27"/>
                      <a:gd name="T7" fmla="*/ 16 h 17"/>
                      <a:gd name="T8" fmla="*/ 0 w 27"/>
                      <a:gd name="T9" fmla="*/ 10 h 17"/>
                      <a:gd name="T10" fmla="*/ 18 w 27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"/>
                      <a:gd name="T19" fmla="*/ 0 h 17"/>
                      <a:gd name="T20" fmla="*/ 27 w 2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" h="17">
                        <a:moveTo>
                          <a:pt x="18" y="0"/>
                        </a:moveTo>
                        <a:lnTo>
                          <a:pt x="26" y="5"/>
                        </a:lnTo>
                        <a:lnTo>
                          <a:pt x="21" y="13"/>
                        </a:lnTo>
                        <a:lnTo>
                          <a:pt x="9" y="16"/>
                        </a:lnTo>
                        <a:lnTo>
                          <a:pt x="0" y="1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F934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5" name="Freeform 285"/>
                  <p:cNvSpPr>
                    <a:spLocks/>
                  </p:cNvSpPr>
                  <p:nvPr/>
                </p:nvSpPr>
                <p:spPr bwMode="auto">
                  <a:xfrm>
                    <a:off x="2695" y="2963"/>
                    <a:ext cx="15" cy="28"/>
                  </a:xfrm>
                  <a:custGeom>
                    <a:avLst/>
                    <a:gdLst>
                      <a:gd name="T0" fmla="*/ 0 w 17"/>
                      <a:gd name="T1" fmla="*/ 20 h 30"/>
                      <a:gd name="T2" fmla="*/ 15 w 17"/>
                      <a:gd name="T3" fmla="*/ 29 h 30"/>
                      <a:gd name="T4" fmla="*/ 16 w 17"/>
                      <a:gd name="T5" fmla="*/ 13 h 30"/>
                      <a:gd name="T6" fmla="*/ 12 w 17"/>
                      <a:gd name="T7" fmla="*/ 4 h 30"/>
                      <a:gd name="T8" fmla="*/ 0 w 17"/>
                      <a:gd name="T9" fmla="*/ 0 h 30"/>
                      <a:gd name="T10" fmla="*/ 0 w 17"/>
                      <a:gd name="T11" fmla="*/ 20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30"/>
                      <a:gd name="T20" fmla="*/ 17 w 17"/>
                      <a:gd name="T21" fmla="*/ 30 h 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30">
                        <a:moveTo>
                          <a:pt x="0" y="20"/>
                        </a:moveTo>
                        <a:lnTo>
                          <a:pt x="15" y="29"/>
                        </a:lnTo>
                        <a:lnTo>
                          <a:pt x="16" y="13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F901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6" name="Freeform 286"/>
                  <p:cNvSpPr>
                    <a:spLocks/>
                  </p:cNvSpPr>
                  <p:nvPr/>
                </p:nvSpPr>
                <p:spPr bwMode="auto">
                  <a:xfrm>
                    <a:off x="2707" y="2975"/>
                    <a:ext cx="15" cy="21"/>
                  </a:xfrm>
                  <a:custGeom>
                    <a:avLst/>
                    <a:gdLst>
                      <a:gd name="T0" fmla="*/ 0 w 17"/>
                      <a:gd name="T1" fmla="*/ 15 h 22"/>
                      <a:gd name="T2" fmla="*/ 2 w 17"/>
                      <a:gd name="T3" fmla="*/ 10 h 22"/>
                      <a:gd name="T4" fmla="*/ 9 w 17"/>
                      <a:gd name="T5" fmla="*/ 12 h 22"/>
                      <a:gd name="T6" fmla="*/ 13 w 17"/>
                      <a:gd name="T7" fmla="*/ 21 h 22"/>
                      <a:gd name="T8" fmla="*/ 16 w 17"/>
                      <a:gd name="T9" fmla="*/ 20 h 22"/>
                      <a:gd name="T10" fmla="*/ 13 w 17"/>
                      <a:gd name="T11" fmla="*/ 8 h 22"/>
                      <a:gd name="T12" fmla="*/ 0 w 17"/>
                      <a:gd name="T13" fmla="*/ 0 h 22"/>
                      <a:gd name="T14" fmla="*/ 0 w 17"/>
                      <a:gd name="T15" fmla="*/ 15 h 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22"/>
                      <a:gd name="T26" fmla="*/ 17 w 17"/>
                      <a:gd name="T27" fmla="*/ 22 h 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22">
                        <a:moveTo>
                          <a:pt x="0" y="15"/>
                        </a:moveTo>
                        <a:lnTo>
                          <a:pt x="2" y="10"/>
                        </a:lnTo>
                        <a:lnTo>
                          <a:pt x="9" y="12"/>
                        </a:lnTo>
                        <a:lnTo>
                          <a:pt x="13" y="21"/>
                        </a:lnTo>
                        <a:lnTo>
                          <a:pt x="16" y="20"/>
                        </a:lnTo>
                        <a:lnTo>
                          <a:pt x="13" y="8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F901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7" name="Freeform 287"/>
                  <p:cNvSpPr>
                    <a:spLocks/>
                  </p:cNvSpPr>
                  <p:nvPr/>
                </p:nvSpPr>
                <p:spPr bwMode="auto">
                  <a:xfrm>
                    <a:off x="2720" y="2977"/>
                    <a:ext cx="16" cy="19"/>
                  </a:xfrm>
                  <a:custGeom>
                    <a:avLst/>
                    <a:gdLst>
                      <a:gd name="T0" fmla="*/ 16 w 17"/>
                      <a:gd name="T1" fmla="*/ 13 h 20"/>
                      <a:gd name="T2" fmla="*/ 2 w 17"/>
                      <a:gd name="T3" fmla="*/ 19 h 20"/>
                      <a:gd name="T4" fmla="*/ 0 w 17"/>
                      <a:gd name="T5" fmla="*/ 6 h 20"/>
                      <a:gd name="T6" fmla="*/ 9 w 17"/>
                      <a:gd name="T7" fmla="*/ 4 h 20"/>
                      <a:gd name="T8" fmla="*/ 14 w 17"/>
                      <a:gd name="T9" fmla="*/ 0 h 20"/>
                      <a:gd name="T10" fmla="*/ 16 w 17"/>
                      <a:gd name="T11" fmla="*/ 13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20"/>
                      <a:gd name="T20" fmla="*/ 17 w 17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20">
                        <a:moveTo>
                          <a:pt x="16" y="13"/>
                        </a:moveTo>
                        <a:lnTo>
                          <a:pt x="2" y="19"/>
                        </a:lnTo>
                        <a:lnTo>
                          <a:pt x="0" y="6"/>
                        </a:lnTo>
                        <a:lnTo>
                          <a:pt x="9" y="4"/>
                        </a:lnTo>
                        <a:lnTo>
                          <a:pt x="14" y="0"/>
                        </a:lnTo>
                        <a:lnTo>
                          <a:pt x="16" y="13"/>
                        </a:lnTo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8" name="Freeform 288"/>
                  <p:cNvSpPr>
                    <a:spLocks/>
                  </p:cNvSpPr>
                  <p:nvPr/>
                </p:nvSpPr>
                <p:spPr bwMode="auto">
                  <a:xfrm>
                    <a:off x="2696" y="2965"/>
                    <a:ext cx="15" cy="17"/>
                  </a:xfrm>
                  <a:custGeom>
                    <a:avLst/>
                    <a:gdLst>
                      <a:gd name="T0" fmla="*/ 0 w 17"/>
                      <a:gd name="T1" fmla="*/ 9 h 17"/>
                      <a:gd name="T2" fmla="*/ 16 w 17"/>
                      <a:gd name="T3" fmla="*/ 16 h 17"/>
                      <a:gd name="T4" fmla="*/ 11 w 17"/>
                      <a:gd name="T5" fmla="*/ 4 h 17"/>
                      <a:gd name="T6" fmla="*/ 0 w 17"/>
                      <a:gd name="T7" fmla="*/ 0 h 17"/>
                      <a:gd name="T8" fmla="*/ 0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9"/>
                        </a:moveTo>
                        <a:lnTo>
                          <a:pt x="16" y="16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CEE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89" name="Freeform 289"/>
                  <p:cNvSpPr>
                    <a:spLocks/>
                  </p:cNvSpPr>
                  <p:nvPr/>
                </p:nvSpPr>
                <p:spPr bwMode="auto">
                  <a:xfrm>
                    <a:off x="2707" y="2973"/>
                    <a:ext cx="22" cy="16"/>
                  </a:xfrm>
                  <a:custGeom>
                    <a:avLst/>
                    <a:gdLst>
                      <a:gd name="T0" fmla="*/ 23 w 24"/>
                      <a:gd name="T1" fmla="*/ 12 h 17"/>
                      <a:gd name="T2" fmla="*/ 14 w 24"/>
                      <a:gd name="T3" fmla="*/ 16 h 17"/>
                      <a:gd name="T4" fmla="*/ 0 w 24"/>
                      <a:gd name="T5" fmla="*/ 3 h 17"/>
                      <a:gd name="T6" fmla="*/ 13 w 24"/>
                      <a:gd name="T7" fmla="*/ 0 h 17"/>
                      <a:gd name="T8" fmla="*/ 23 w 24"/>
                      <a:gd name="T9" fmla="*/ 12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17"/>
                      <a:gd name="T17" fmla="*/ 24 w 2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17">
                        <a:moveTo>
                          <a:pt x="23" y="12"/>
                        </a:moveTo>
                        <a:lnTo>
                          <a:pt x="14" y="16"/>
                        </a:lnTo>
                        <a:lnTo>
                          <a:pt x="0" y="3"/>
                        </a:lnTo>
                        <a:lnTo>
                          <a:pt x="13" y="0"/>
                        </a:lnTo>
                        <a:lnTo>
                          <a:pt x="23" y="12"/>
                        </a:lnTo>
                      </a:path>
                    </a:pathLst>
                  </a:custGeom>
                  <a:solidFill>
                    <a:srgbClr val="F934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90" name="Freeform 290"/>
                  <p:cNvSpPr>
                    <a:spLocks/>
                  </p:cNvSpPr>
                  <p:nvPr/>
                </p:nvSpPr>
                <p:spPr bwMode="auto">
                  <a:xfrm>
                    <a:off x="2719" y="2966"/>
                    <a:ext cx="15" cy="17"/>
                  </a:xfrm>
                  <a:custGeom>
                    <a:avLst/>
                    <a:gdLst>
                      <a:gd name="T0" fmla="*/ 0 w 17"/>
                      <a:gd name="T1" fmla="*/ 7 h 17"/>
                      <a:gd name="T2" fmla="*/ 3 w 17"/>
                      <a:gd name="T3" fmla="*/ 0 h 17"/>
                      <a:gd name="T4" fmla="*/ 16 w 17"/>
                      <a:gd name="T5" fmla="*/ 12 h 17"/>
                      <a:gd name="T6" fmla="*/ 11 w 17"/>
                      <a:gd name="T7" fmla="*/ 16 h 17"/>
                      <a:gd name="T8" fmla="*/ 0 w 17"/>
                      <a:gd name="T9" fmla="*/ 7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7"/>
                        </a:moveTo>
                        <a:lnTo>
                          <a:pt x="3" y="0"/>
                        </a:lnTo>
                        <a:lnTo>
                          <a:pt x="16" y="12"/>
                        </a:lnTo>
                        <a:lnTo>
                          <a:pt x="11" y="16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F901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  <p:sp>
                <p:nvSpPr>
                  <p:cNvPr id="20691" name="Freeform 291"/>
                  <p:cNvSpPr>
                    <a:spLocks/>
                  </p:cNvSpPr>
                  <p:nvPr/>
                </p:nvSpPr>
                <p:spPr bwMode="auto">
                  <a:xfrm>
                    <a:off x="2704" y="2961"/>
                    <a:ext cx="21" cy="18"/>
                  </a:xfrm>
                  <a:custGeom>
                    <a:avLst/>
                    <a:gdLst>
                      <a:gd name="T0" fmla="*/ 22 w 23"/>
                      <a:gd name="T1" fmla="*/ 13 h 19"/>
                      <a:gd name="T2" fmla="*/ 4 w 23"/>
                      <a:gd name="T3" fmla="*/ 18 h 19"/>
                      <a:gd name="T4" fmla="*/ 0 w 23"/>
                      <a:gd name="T5" fmla="*/ 4 h 19"/>
                      <a:gd name="T6" fmla="*/ 16 w 23"/>
                      <a:gd name="T7" fmla="*/ 0 h 19"/>
                      <a:gd name="T8" fmla="*/ 22 w 23"/>
                      <a:gd name="T9" fmla="*/ 13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19"/>
                      <a:gd name="T17" fmla="*/ 23 w 23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19">
                        <a:moveTo>
                          <a:pt x="22" y="13"/>
                        </a:moveTo>
                        <a:lnTo>
                          <a:pt x="4" y="18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lnTo>
                          <a:pt x="22" y="13"/>
                        </a:lnTo>
                      </a:path>
                    </a:pathLst>
                  </a:custGeom>
                  <a:solidFill>
                    <a:srgbClr val="9DB9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1"/>
                      </a:buClr>
                      <a:buSzPct val="100000"/>
                      <a:defRPr sz="16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endParaRPr lang="x-none" altLang="x-none"/>
                  </a:p>
                </p:txBody>
              </p:sp>
            </p:grpSp>
            <p:sp>
              <p:nvSpPr>
                <p:cNvPr id="20560" name="Freeform 292"/>
                <p:cNvSpPr>
                  <a:spLocks/>
                </p:cNvSpPr>
                <p:nvPr/>
              </p:nvSpPr>
              <p:spPr bwMode="auto">
                <a:xfrm>
                  <a:off x="2582" y="2997"/>
                  <a:ext cx="112" cy="67"/>
                </a:xfrm>
                <a:custGeom>
                  <a:avLst/>
                  <a:gdLst>
                    <a:gd name="T0" fmla="*/ 121 w 122"/>
                    <a:gd name="T1" fmla="*/ 14 h 71"/>
                    <a:gd name="T2" fmla="*/ 96 w 122"/>
                    <a:gd name="T3" fmla="*/ 0 h 71"/>
                    <a:gd name="T4" fmla="*/ 0 w 122"/>
                    <a:gd name="T5" fmla="*/ 56 h 71"/>
                    <a:gd name="T6" fmla="*/ 25 w 122"/>
                    <a:gd name="T7" fmla="*/ 70 h 71"/>
                    <a:gd name="T8" fmla="*/ 121 w 122"/>
                    <a:gd name="T9" fmla="*/ 1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71"/>
                    <a:gd name="T17" fmla="*/ 122 w 122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71">
                      <a:moveTo>
                        <a:pt x="121" y="14"/>
                      </a:moveTo>
                      <a:lnTo>
                        <a:pt x="96" y="0"/>
                      </a:lnTo>
                      <a:lnTo>
                        <a:pt x="0" y="56"/>
                      </a:lnTo>
                      <a:lnTo>
                        <a:pt x="25" y="70"/>
                      </a:lnTo>
                      <a:lnTo>
                        <a:pt x="121" y="14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1" name="Freeform 293"/>
                <p:cNvSpPr>
                  <a:spLocks/>
                </p:cNvSpPr>
                <p:nvPr/>
              </p:nvSpPr>
              <p:spPr bwMode="auto">
                <a:xfrm>
                  <a:off x="2504" y="2950"/>
                  <a:ext cx="111" cy="68"/>
                </a:xfrm>
                <a:custGeom>
                  <a:avLst/>
                  <a:gdLst>
                    <a:gd name="T0" fmla="*/ 120 w 121"/>
                    <a:gd name="T1" fmla="*/ 14 h 71"/>
                    <a:gd name="T2" fmla="*/ 95 w 121"/>
                    <a:gd name="T3" fmla="*/ 0 h 71"/>
                    <a:gd name="T4" fmla="*/ 0 w 121"/>
                    <a:gd name="T5" fmla="*/ 55 h 71"/>
                    <a:gd name="T6" fmla="*/ 24 w 121"/>
                    <a:gd name="T7" fmla="*/ 70 h 71"/>
                    <a:gd name="T8" fmla="*/ 120 w 121"/>
                    <a:gd name="T9" fmla="*/ 1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71"/>
                    <a:gd name="T17" fmla="*/ 121 w 121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71">
                      <a:moveTo>
                        <a:pt x="120" y="14"/>
                      </a:moveTo>
                      <a:lnTo>
                        <a:pt x="95" y="0"/>
                      </a:lnTo>
                      <a:lnTo>
                        <a:pt x="0" y="55"/>
                      </a:lnTo>
                      <a:lnTo>
                        <a:pt x="24" y="70"/>
                      </a:lnTo>
                      <a:lnTo>
                        <a:pt x="120" y="14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2" name="Freeform 294"/>
                <p:cNvSpPr>
                  <a:spLocks/>
                </p:cNvSpPr>
                <p:nvPr/>
              </p:nvSpPr>
              <p:spPr bwMode="auto">
                <a:xfrm>
                  <a:off x="2235" y="2975"/>
                  <a:ext cx="84" cy="166"/>
                </a:xfrm>
                <a:custGeom>
                  <a:avLst/>
                  <a:gdLst>
                    <a:gd name="T0" fmla="*/ 91 w 92"/>
                    <a:gd name="T1" fmla="*/ 52 h 175"/>
                    <a:gd name="T2" fmla="*/ 0 w 92"/>
                    <a:gd name="T3" fmla="*/ 0 h 175"/>
                    <a:gd name="T4" fmla="*/ 0 w 92"/>
                    <a:gd name="T5" fmla="*/ 121 h 175"/>
                    <a:gd name="T6" fmla="*/ 91 w 92"/>
                    <a:gd name="T7" fmla="*/ 174 h 175"/>
                    <a:gd name="T8" fmla="*/ 91 w 92"/>
                    <a:gd name="T9" fmla="*/ 52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175"/>
                    <a:gd name="T17" fmla="*/ 92 w 92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175">
                      <a:moveTo>
                        <a:pt x="91" y="52"/>
                      </a:move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91" y="174"/>
                      </a:lnTo>
                      <a:lnTo>
                        <a:pt x="91" y="52"/>
                      </a:lnTo>
                    </a:path>
                  </a:pathLst>
                </a:custGeom>
                <a:solidFill>
                  <a:srgbClr val="A19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3" name="Freeform 295"/>
                <p:cNvSpPr>
                  <a:spLocks/>
                </p:cNvSpPr>
                <p:nvPr/>
              </p:nvSpPr>
              <p:spPr bwMode="auto">
                <a:xfrm>
                  <a:off x="2235" y="2859"/>
                  <a:ext cx="278" cy="167"/>
                </a:xfrm>
                <a:custGeom>
                  <a:avLst/>
                  <a:gdLst>
                    <a:gd name="T0" fmla="*/ 303 w 304"/>
                    <a:gd name="T1" fmla="*/ 53 h 176"/>
                    <a:gd name="T2" fmla="*/ 210 w 304"/>
                    <a:gd name="T3" fmla="*/ 0 h 176"/>
                    <a:gd name="T4" fmla="*/ 0 w 304"/>
                    <a:gd name="T5" fmla="*/ 121 h 176"/>
                    <a:gd name="T6" fmla="*/ 91 w 304"/>
                    <a:gd name="T7" fmla="*/ 175 h 176"/>
                    <a:gd name="T8" fmla="*/ 303 w 304"/>
                    <a:gd name="T9" fmla="*/ 53 h 1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176"/>
                    <a:gd name="T17" fmla="*/ 304 w 304"/>
                    <a:gd name="T18" fmla="*/ 176 h 1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176">
                      <a:moveTo>
                        <a:pt x="303" y="53"/>
                      </a:moveTo>
                      <a:lnTo>
                        <a:pt x="210" y="0"/>
                      </a:lnTo>
                      <a:lnTo>
                        <a:pt x="0" y="121"/>
                      </a:lnTo>
                      <a:lnTo>
                        <a:pt x="91" y="175"/>
                      </a:lnTo>
                      <a:lnTo>
                        <a:pt x="303" y="53"/>
                      </a:lnTo>
                    </a:path>
                  </a:pathLst>
                </a:custGeom>
                <a:solidFill>
                  <a:srgbClr val="D0C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4" name="Freeform 296"/>
                <p:cNvSpPr>
                  <a:spLocks/>
                </p:cNvSpPr>
                <p:nvPr/>
              </p:nvSpPr>
              <p:spPr bwMode="auto">
                <a:xfrm>
                  <a:off x="2318" y="2909"/>
                  <a:ext cx="195" cy="232"/>
                </a:xfrm>
                <a:custGeom>
                  <a:avLst/>
                  <a:gdLst>
                    <a:gd name="T0" fmla="*/ 212 w 213"/>
                    <a:gd name="T1" fmla="*/ 0 h 244"/>
                    <a:gd name="T2" fmla="*/ 0 w 213"/>
                    <a:gd name="T3" fmla="*/ 121 h 244"/>
                    <a:gd name="T4" fmla="*/ 0 w 213"/>
                    <a:gd name="T5" fmla="*/ 243 h 244"/>
                    <a:gd name="T6" fmla="*/ 212 w 213"/>
                    <a:gd name="T7" fmla="*/ 121 h 244"/>
                    <a:gd name="T8" fmla="*/ 212 w 213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244"/>
                    <a:gd name="T17" fmla="*/ 213 w 213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244">
                      <a:moveTo>
                        <a:pt x="212" y="0"/>
                      </a:moveTo>
                      <a:lnTo>
                        <a:pt x="0" y="121"/>
                      </a:lnTo>
                      <a:lnTo>
                        <a:pt x="0" y="243"/>
                      </a:lnTo>
                      <a:lnTo>
                        <a:pt x="212" y="121"/>
                      </a:lnTo>
                      <a:lnTo>
                        <a:pt x="212" y="0"/>
                      </a:lnTo>
                    </a:path>
                  </a:pathLst>
                </a:custGeom>
                <a:solidFill>
                  <a:srgbClr val="3E34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5" name="Freeform 297"/>
                <p:cNvSpPr>
                  <a:spLocks/>
                </p:cNvSpPr>
                <p:nvPr/>
              </p:nvSpPr>
              <p:spPr bwMode="auto">
                <a:xfrm>
                  <a:off x="2339" y="3044"/>
                  <a:ext cx="170" cy="186"/>
                </a:xfrm>
                <a:custGeom>
                  <a:avLst/>
                  <a:gdLst>
                    <a:gd name="T0" fmla="*/ 184 w 185"/>
                    <a:gd name="T1" fmla="*/ 106 h 195"/>
                    <a:gd name="T2" fmla="*/ 0 w 185"/>
                    <a:gd name="T3" fmla="*/ 0 h 195"/>
                    <a:gd name="T4" fmla="*/ 0 w 185"/>
                    <a:gd name="T5" fmla="*/ 88 h 195"/>
                    <a:gd name="T6" fmla="*/ 184 w 185"/>
                    <a:gd name="T7" fmla="*/ 194 h 195"/>
                    <a:gd name="T8" fmla="*/ 184 w 185"/>
                    <a:gd name="T9" fmla="*/ 106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195"/>
                    <a:gd name="T17" fmla="*/ 185 w 185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195">
                      <a:moveTo>
                        <a:pt x="184" y="106"/>
                      </a:moveTo>
                      <a:lnTo>
                        <a:pt x="0" y="0"/>
                      </a:lnTo>
                      <a:lnTo>
                        <a:pt x="0" y="88"/>
                      </a:lnTo>
                      <a:lnTo>
                        <a:pt x="184" y="194"/>
                      </a:lnTo>
                      <a:lnTo>
                        <a:pt x="184" y="106"/>
                      </a:lnTo>
                    </a:path>
                  </a:pathLst>
                </a:custGeom>
                <a:solidFill>
                  <a:srgbClr val="A19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6" name="Freeform 298"/>
                <p:cNvSpPr>
                  <a:spLocks/>
                </p:cNvSpPr>
                <p:nvPr/>
              </p:nvSpPr>
              <p:spPr bwMode="auto">
                <a:xfrm>
                  <a:off x="2339" y="2948"/>
                  <a:ext cx="330" cy="199"/>
                </a:xfrm>
                <a:custGeom>
                  <a:avLst/>
                  <a:gdLst>
                    <a:gd name="T0" fmla="*/ 359 w 360"/>
                    <a:gd name="T1" fmla="*/ 107 h 209"/>
                    <a:gd name="T2" fmla="*/ 174 w 360"/>
                    <a:gd name="T3" fmla="*/ 0 h 209"/>
                    <a:gd name="T4" fmla="*/ 0 w 360"/>
                    <a:gd name="T5" fmla="*/ 100 h 209"/>
                    <a:gd name="T6" fmla="*/ 184 w 360"/>
                    <a:gd name="T7" fmla="*/ 208 h 209"/>
                    <a:gd name="T8" fmla="*/ 359 w 360"/>
                    <a:gd name="T9" fmla="*/ 107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"/>
                    <a:gd name="T16" fmla="*/ 0 h 209"/>
                    <a:gd name="T17" fmla="*/ 360 w 360"/>
                    <a:gd name="T18" fmla="*/ 209 h 2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" h="209">
                      <a:moveTo>
                        <a:pt x="359" y="107"/>
                      </a:moveTo>
                      <a:lnTo>
                        <a:pt x="174" y="0"/>
                      </a:lnTo>
                      <a:lnTo>
                        <a:pt x="0" y="100"/>
                      </a:lnTo>
                      <a:lnTo>
                        <a:pt x="184" y="208"/>
                      </a:lnTo>
                      <a:lnTo>
                        <a:pt x="359" y="107"/>
                      </a:lnTo>
                    </a:path>
                  </a:pathLst>
                </a:custGeom>
                <a:solidFill>
                  <a:srgbClr val="D0C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7" name="Freeform 299"/>
                <p:cNvSpPr>
                  <a:spLocks/>
                </p:cNvSpPr>
                <p:nvPr/>
              </p:nvSpPr>
              <p:spPr bwMode="auto">
                <a:xfrm>
                  <a:off x="2508" y="3050"/>
                  <a:ext cx="161" cy="180"/>
                </a:xfrm>
                <a:custGeom>
                  <a:avLst/>
                  <a:gdLst>
                    <a:gd name="T0" fmla="*/ 175 w 176"/>
                    <a:gd name="T1" fmla="*/ 0 h 189"/>
                    <a:gd name="T2" fmla="*/ 0 w 176"/>
                    <a:gd name="T3" fmla="*/ 100 h 189"/>
                    <a:gd name="T4" fmla="*/ 0 w 176"/>
                    <a:gd name="T5" fmla="*/ 188 h 189"/>
                    <a:gd name="T6" fmla="*/ 175 w 176"/>
                    <a:gd name="T7" fmla="*/ 87 h 189"/>
                    <a:gd name="T8" fmla="*/ 175 w 176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89"/>
                    <a:gd name="T17" fmla="*/ 176 w 176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89">
                      <a:moveTo>
                        <a:pt x="175" y="0"/>
                      </a:moveTo>
                      <a:lnTo>
                        <a:pt x="0" y="100"/>
                      </a:lnTo>
                      <a:lnTo>
                        <a:pt x="0" y="188"/>
                      </a:lnTo>
                      <a:lnTo>
                        <a:pt x="175" y="87"/>
                      </a:lnTo>
                      <a:lnTo>
                        <a:pt x="175" y="0"/>
                      </a:lnTo>
                    </a:path>
                  </a:pathLst>
                </a:custGeom>
                <a:solidFill>
                  <a:srgbClr val="3E34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8" name="Freeform 300"/>
                <p:cNvSpPr>
                  <a:spLocks/>
                </p:cNvSpPr>
                <p:nvPr/>
              </p:nvSpPr>
              <p:spPr bwMode="auto">
                <a:xfrm>
                  <a:off x="2350" y="3088"/>
                  <a:ext cx="30" cy="59"/>
                </a:xfrm>
                <a:custGeom>
                  <a:avLst/>
                  <a:gdLst>
                    <a:gd name="T0" fmla="*/ 31 w 32"/>
                    <a:gd name="T1" fmla="*/ 61 h 62"/>
                    <a:gd name="T2" fmla="*/ 31 w 32"/>
                    <a:gd name="T3" fmla="*/ 18 h 62"/>
                    <a:gd name="T4" fmla="*/ 0 w 32"/>
                    <a:gd name="T5" fmla="*/ 0 h 62"/>
                    <a:gd name="T6" fmla="*/ 0 w 32"/>
                    <a:gd name="T7" fmla="*/ 42 h 62"/>
                    <a:gd name="T8" fmla="*/ 31 w 32"/>
                    <a:gd name="T9" fmla="*/ 6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2"/>
                    <a:gd name="T17" fmla="*/ 32 w 32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2">
                      <a:moveTo>
                        <a:pt x="31" y="61"/>
                      </a:moveTo>
                      <a:lnTo>
                        <a:pt x="31" y="18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69" name="Freeform 301"/>
                <p:cNvSpPr>
                  <a:spLocks/>
                </p:cNvSpPr>
                <p:nvPr/>
              </p:nvSpPr>
              <p:spPr bwMode="auto">
                <a:xfrm>
                  <a:off x="2350" y="3126"/>
                  <a:ext cx="30" cy="21"/>
                </a:xfrm>
                <a:custGeom>
                  <a:avLst/>
                  <a:gdLst>
                    <a:gd name="T0" fmla="*/ 31 w 32"/>
                    <a:gd name="T1" fmla="*/ 14 h 22"/>
                    <a:gd name="T2" fmla="*/ 5 w 32"/>
                    <a:gd name="T3" fmla="*/ 0 h 22"/>
                    <a:gd name="T4" fmla="*/ 0 w 32"/>
                    <a:gd name="T5" fmla="*/ 3 h 22"/>
                    <a:gd name="T6" fmla="*/ 31 w 32"/>
                    <a:gd name="T7" fmla="*/ 21 h 22"/>
                    <a:gd name="T8" fmla="*/ 31 w 32"/>
                    <a:gd name="T9" fmla="*/ 14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2"/>
                    <a:gd name="T17" fmla="*/ 32 w 3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2">
                      <a:moveTo>
                        <a:pt x="31" y="14"/>
                      </a:move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1" y="21"/>
                      </a:lnTo>
                      <a:lnTo>
                        <a:pt x="31" y="14"/>
                      </a:lnTo>
                    </a:path>
                  </a:pathLst>
                </a:custGeom>
                <a:solidFill>
                  <a:srgbClr val="D0C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70" name="Freeform 302"/>
                <p:cNvSpPr>
                  <a:spLocks/>
                </p:cNvSpPr>
                <p:nvPr/>
              </p:nvSpPr>
              <p:spPr bwMode="auto">
                <a:xfrm>
                  <a:off x="2387" y="3111"/>
                  <a:ext cx="29" cy="58"/>
                </a:xfrm>
                <a:custGeom>
                  <a:avLst/>
                  <a:gdLst>
                    <a:gd name="T0" fmla="*/ 31 w 32"/>
                    <a:gd name="T1" fmla="*/ 60 h 61"/>
                    <a:gd name="T2" fmla="*/ 31 w 32"/>
                    <a:gd name="T3" fmla="*/ 17 h 61"/>
                    <a:gd name="T4" fmla="*/ 0 w 32"/>
                    <a:gd name="T5" fmla="*/ 0 h 61"/>
                    <a:gd name="T6" fmla="*/ 0 w 32"/>
                    <a:gd name="T7" fmla="*/ 42 h 61"/>
                    <a:gd name="T8" fmla="*/ 31 w 32"/>
                    <a:gd name="T9" fmla="*/ 6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1"/>
                    <a:gd name="T17" fmla="*/ 32 w 32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1">
                      <a:moveTo>
                        <a:pt x="31" y="60"/>
                      </a:moveTo>
                      <a:lnTo>
                        <a:pt x="31" y="17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1" y="6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71" name="Freeform 303"/>
                <p:cNvSpPr>
                  <a:spLocks/>
                </p:cNvSpPr>
                <p:nvPr/>
              </p:nvSpPr>
              <p:spPr bwMode="auto">
                <a:xfrm>
                  <a:off x="2423" y="3132"/>
                  <a:ext cx="29" cy="59"/>
                </a:xfrm>
                <a:custGeom>
                  <a:avLst/>
                  <a:gdLst>
                    <a:gd name="T0" fmla="*/ 31 w 32"/>
                    <a:gd name="T1" fmla="*/ 61 h 62"/>
                    <a:gd name="T2" fmla="*/ 31 w 32"/>
                    <a:gd name="T3" fmla="*/ 18 h 62"/>
                    <a:gd name="T4" fmla="*/ 0 w 32"/>
                    <a:gd name="T5" fmla="*/ 0 h 62"/>
                    <a:gd name="T6" fmla="*/ 0 w 32"/>
                    <a:gd name="T7" fmla="*/ 42 h 62"/>
                    <a:gd name="T8" fmla="*/ 31 w 32"/>
                    <a:gd name="T9" fmla="*/ 6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2"/>
                    <a:gd name="T17" fmla="*/ 32 w 32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2">
                      <a:moveTo>
                        <a:pt x="31" y="61"/>
                      </a:moveTo>
                      <a:lnTo>
                        <a:pt x="31" y="18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72" name="Freeform 304"/>
                <p:cNvSpPr>
                  <a:spLocks/>
                </p:cNvSpPr>
                <p:nvPr/>
              </p:nvSpPr>
              <p:spPr bwMode="auto">
                <a:xfrm>
                  <a:off x="2459" y="3155"/>
                  <a:ext cx="30" cy="59"/>
                </a:xfrm>
                <a:custGeom>
                  <a:avLst/>
                  <a:gdLst>
                    <a:gd name="T0" fmla="*/ 32 w 33"/>
                    <a:gd name="T1" fmla="*/ 61 h 62"/>
                    <a:gd name="T2" fmla="*/ 32 w 33"/>
                    <a:gd name="T3" fmla="*/ 18 h 62"/>
                    <a:gd name="T4" fmla="*/ 0 w 33"/>
                    <a:gd name="T5" fmla="*/ 0 h 62"/>
                    <a:gd name="T6" fmla="*/ 0 w 33"/>
                    <a:gd name="T7" fmla="*/ 42 h 62"/>
                    <a:gd name="T8" fmla="*/ 32 w 33"/>
                    <a:gd name="T9" fmla="*/ 6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2"/>
                    <a:gd name="T17" fmla="*/ 33 w 33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2">
                      <a:moveTo>
                        <a:pt x="32" y="61"/>
                      </a:moveTo>
                      <a:lnTo>
                        <a:pt x="32" y="18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2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73" name="Line 305"/>
                <p:cNvSpPr>
                  <a:spLocks noChangeShapeType="1"/>
                </p:cNvSpPr>
                <p:nvPr/>
              </p:nvSpPr>
              <p:spPr bwMode="auto">
                <a:xfrm>
                  <a:off x="2239" y="2998"/>
                  <a:ext cx="79" cy="44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4" name="Line 306"/>
                <p:cNvSpPr>
                  <a:spLocks noChangeShapeType="1"/>
                </p:cNvSpPr>
                <p:nvPr/>
              </p:nvSpPr>
              <p:spPr bwMode="auto">
                <a:xfrm>
                  <a:off x="2239" y="3002"/>
                  <a:ext cx="79" cy="44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5" name="Line 307"/>
                <p:cNvSpPr>
                  <a:spLocks noChangeShapeType="1"/>
                </p:cNvSpPr>
                <p:nvPr/>
              </p:nvSpPr>
              <p:spPr bwMode="auto">
                <a:xfrm>
                  <a:off x="2239" y="3006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6" name="Line 308"/>
                <p:cNvSpPr>
                  <a:spLocks noChangeShapeType="1"/>
                </p:cNvSpPr>
                <p:nvPr/>
              </p:nvSpPr>
              <p:spPr bwMode="auto">
                <a:xfrm>
                  <a:off x="2239" y="3010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7" name="Line 309"/>
                <p:cNvSpPr>
                  <a:spLocks noChangeShapeType="1"/>
                </p:cNvSpPr>
                <p:nvPr/>
              </p:nvSpPr>
              <p:spPr bwMode="auto">
                <a:xfrm>
                  <a:off x="2239" y="3015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8" name="Line 310"/>
                <p:cNvSpPr>
                  <a:spLocks noChangeShapeType="1"/>
                </p:cNvSpPr>
                <p:nvPr/>
              </p:nvSpPr>
              <p:spPr bwMode="auto">
                <a:xfrm>
                  <a:off x="2239" y="3020"/>
                  <a:ext cx="79" cy="45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9" name="Line 311"/>
                <p:cNvSpPr>
                  <a:spLocks noChangeShapeType="1"/>
                </p:cNvSpPr>
                <p:nvPr/>
              </p:nvSpPr>
              <p:spPr bwMode="auto">
                <a:xfrm>
                  <a:off x="2239" y="3024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0" name="Line 312"/>
                <p:cNvSpPr>
                  <a:spLocks noChangeShapeType="1"/>
                </p:cNvSpPr>
                <p:nvPr/>
              </p:nvSpPr>
              <p:spPr bwMode="auto">
                <a:xfrm>
                  <a:off x="2239" y="3029"/>
                  <a:ext cx="79" cy="47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1" name="Line 313"/>
                <p:cNvSpPr>
                  <a:spLocks noChangeShapeType="1"/>
                </p:cNvSpPr>
                <p:nvPr/>
              </p:nvSpPr>
              <p:spPr bwMode="auto">
                <a:xfrm>
                  <a:off x="2239" y="3034"/>
                  <a:ext cx="79" cy="44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2" name="Line 314"/>
                <p:cNvSpPr>
                  <a:spLocks noChangeShapeType="1"/>
                </p:cNvSpPr>
                <p:nvPr/>
              </p:nvSpPr>
              <p:spPr bwMode="auto">
                <a:xfrm>
                  <a:off x="2239" y="3038"/>
                  <a:ext cx="79" cy="45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" name="Line 315"/>
                <p:cNvSpPr>
                  <a:spLocks noChangeShapeType="1"/>
                </p:cNvSpPr>
                <p:nvPr/>
              </p:nvSpPr>
              <p:spPr bwMode="auto">
                <a:xfrm>
                  <a:off x="2239" y="3042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" name="Line 316"/>
                <p:cNvSpPr>
                  <a:spLocks noChangeShapeType="1"/>
                </p:cNvSpPr>
                <p:nvPr/>
              </p:nvSpPr>
              <p:spPr bwMode="auto">
                <a:xfrm>
                  <a:off x="2239" y="3047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" name="Line 317"/>
                <p:cNvSpPr>
                  <a:spLocks noChangeShapeType="1"/>
                </p:cNvSpPr>
                <p:nvPr/>
              </p:nvSpPr>
              <p:spPr bwMode="auto">
                <a:xfrm>
                  <a:off x="2239" y="3051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" name="Line 318"/>
                <p:cNvSpPr>
                  <a:spLocks noChangeShapeType="1"/>
                </p:cNvSpPr>
                <p:nvPr/>
              </p:nvSpPr>
              <p:spPr bwMode="auto">
                <a:xfrm>
                  <a:off x="2239" y="3057"/>
                  <a:ext cx="79" cy="44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7" name="Line 319"/>
                <p:cNvSpPr>
                  <a:spLocks noChangeShapeType="1"/>
                </p:cNvSpPr>
                <p:nvPr/>
              </p:nvSpPr>
              <p:spPr bwMode="auto">
                <a:xfrm>
                  <a:off x="2239" y="3061"/>
                  <a:ext cx="79" cy="44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8" name="Line 320"/>
                <p:cNvSpPr>
                  <a:spLocks noChangeShapeType="1"/>
                </p:cNvSpPr>
                <p:nvPr/>
              </p:nvSpPr>
              <p:spPr bwMode="auto">
                <a:xfrm>
                  <a:off x="2239" y="3065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9" name="Line 321"/>
                <p:cNvSpPr>
                  <a:spLocks noChangeShapeType="1"/>
                </p:cNvSpPr>
                <p:nvPr/>
              </p:nvSpPr>
              <p:spPr bwMode="auto">
                <a:xfrm>
                  <a:off x="2239" y="3069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0" name="Line 322"/>
                <p:cNvSpPr>
                  <a:spLocks noChangeShapeType="1"/>
                </p:cNvSpPr>
                <p:nvPr/>
              </p:nvSpPr>
              <p:spPr bwMode="auto">
                <a:xfrm>
                  <a:off x="2239" y="3074"/>
                  <a:ext cx="79" cy="45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1" name="Line 323"/>
                <p:cNvSpPr>
                  <a:spLocks noChangeShapeType="1"/>
                </p:cNvSpPr>
                <p:nvPr/>
              </p:nvSpPr>
              <p:spPr bwMode="auto">
                <a:xfrm>
                  <a:off x="2239" y="3079"/>
                  <a:ext cx="79" cy="44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2" name="Line 324"/>
                <p:cNvSpPr>
                  <a:spLocks noChangeShapeType="1"/>
                </p:cNvSpPr>
                <p:nvPr/>
              </p:nvSpPr>
              <p:spPr bwMode="auto">
                <a:xfrm>
                  <a:off x="2239" y="3082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3" name="Line 325"/>
                <p:cNvSpPr>
                  <a:spLocks noChangeShapeType="1"/>
                </p:cNvSpPr>
                <p:nvPr/>
              </p:nvSpPr>
              <p:spPr bwMode="auto">
                <a:xfrm>
                  <a:off x="2239" y="3088"/>
                  <a:ext cx="79" cy="46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4" name="Line 326"/>
                <p:cNvSpPr>
                  <a:spLocks noChangeShapeType="1"/>
                </p:cNvSpPr>
                <p:nvPr/>
              </p:nvSpPr>
              <p:spPr bwMode="auto">
                <a:xfrm>
                  <a:off x="2239" y="3092"/>
                  <a:ext cx="79" cy="45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5" name="Freeform 327"/>
                <p:cNvSpPr>
                  <a:spLocks/>
                </p:cNvSpPr>
                <p:nvPr/>
              </p:nvSpPr>
              <p:spPr bwMode="auto">
                <a:xfrm>
                  <a:off x="2232" y="2976"/>
                  <a:ext cx="16" cy="121"/>
                </a:xfrm>
                <a:custGeom>
                  <a:avLst/>
                  <a:gdLst>
                    <a:gd name="T0" fmla="*/ 0 w 17"/>
                    <a:gd name="T1" fmla="*/ 122 h 127"/>
                    <a:gd name="T2" fmla="*/ 0 w 17"/>
                    <a:gd name="T3" fmla="*/ 0 h 127"/>
                    <a:gd name="T4" fmla="*/ 16 w 17"/>
                    <a:gd name="T5" fmla="*/ 4 h 127"/>
                    <a:gd name="T6" fmla="*/ 16 w 17"/>
                    <a:gd name="T7" fmla="*/ 126 h 127"/>
                    <a:gd name="T8" fmla="*/ 0 w 17"/>
                    <a:gd name="T9" fmla="*/ 122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7"/>
                    <a:gd name="T17" fmla="*/ 17 w 1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7">
                      <a:moveTo>
                        <a:pt x="0" y="122"/>
                      </a:move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16" y="126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96" name="Freeform 328"/>
                <p:cNvSpPr>
                  <a:spLocks/>
                </p:cNvSpPr>
                <p:nvPr/>
              </p:nvSpPr>
              <p:spPr bwMode="auto">
                <a:xfrm>
                  <a:off x="2251" y="2989"/>
                  <a:ext cx="16" cy="120"/>
                </a:xfrm>
                <a:custGeom>
                  <a:avLst/>
                  <a:gdLst>
                    <a:gd name="T0" fmla="*/ 0 w 17"/>
                    <a:gd name="T1" fmla="*/ 120 h 126"/>
                    <a:gd name="T2" fmla="*/ 0 w 17"/>
                    <a:gd name="T3" fmla="*/ 0 h 126"/>
                    <a:gd name="T4" fmla="*/ 16 w 17"/>
                    <a:gd name="T5" fmla="*/ 4 h 126"/>
                    <a:gd name="T6" fmla="*/ 16 w 17"/>
                    <a:gd name="T7" fmla="*/ 125 h 126"/>
                    <a:gd name="T8" fmla="*/ 0 w 17"/>
                    <a:gd name="T9" fmla="*/ 12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6"/>
                    <a:gd name="T17" fmla="*/ 17 w 17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6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16" y="125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97" name="Freeform 329"/>
                <p:cNvSpPr>
                  <a:spLocks/>
                </p:cNvSpPr>
                <p:nvPr/>
              </p:nvSpPr>
              <p:spPr bwMode="auto">
                <a:xfrm>
                  <a:off x="2271" y="3000"/>
                  <a:ext cx="16" cy="119"/>
                </a:xfrm>
                <a:custGeom>
                  <a:avLst/>
                  <a:gdLst>
                    <a:gd name="T0" fmla="*/ 0 w 17"/>
                    <a:gd name="T1" fmla="*/ 120 h 125"/>
                    <a:gd name="T2" fmla="*/ 0 w 17"/>
                    <a:gd name="T3" fmla="*/ 0 h 125"/>
                    <a:gd name="T4" fmla="*/ 16 w 17"/>
                    <a:gd name="T5" fmla="*/ 2 h 125"/>
                    <a:gd name="T6" fmla="*/ 16 w 17"/>
                    <a:gd name="T7" fmla="*/ 124 h 125"/>
                    <a:gd name="T8" fmla="*/ 0 w 17"/>
                    <a:gd name="T9" fmla="*/ 120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5"/>
                    <a:gd name="T17" fmla="*/ 17 w 17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5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16" y="2"/>
                      </a:lnTo>
                      <a:lnTo>
                        <a:pt x="16" y="124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98" name="Freeform 330"/>
                <p:cNvSpPr>
                  <a:spLocks/>
                </p:cNvSpPr>
                <p:nvPr/>
              </p:nvSpPr>
              <p:spPr bwMode="auto">
                <a:xfrm>
                  <a:off x="2290" y="3011"/>
                  <a:ext cx="15" cy="121"/>
                </a:xfrm>
                <a:custGeom>
                  <a:avLst/>
                  <a:gdLst>
                    <a:gd name="T0" fmla="*/ 1 w 17"/>
                    <a:gd name="T1" fmla="*/ 122 h 127"/>
                    <a:gd name="T2" fmla="*/ 0 w 17"/>
                    <a:gd name="T3" fmla="*/ 0 h 127"/>
                    <a:gd name="T4" fmla="*/ 16 w 17"/>
                    <a:gd name="T5" fmla="*/ 4 h 127"/>
                    <a:gd name="T6" fmla="*/ 16 w 17"/>
                    <a:gd name="T7" fmla="*/ 126 h 127"/>
                    <a:gd name="T8" fmla="*/ 1 w 17"/>
                    <a:gd name="T9" fmla="*/ 122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7"/>
                    <a:gd name="T17" fmla="*/ 17 w 1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7">
                      <a:moveTo>
                        <a:pt x="1" y="122"/>
                      </a:move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16" y="126"/>
                      </a:lnTo>
                      <a:lnTo>
                        <a:pt x="1" y="122"/>
                      </a:lnTo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99" name="Freeform 331"/>
                <p:cNvSpPr>
                  <a:spLocks/>
                </p:cNvSpPr>
                <p:nvPr/>
              </p:nvSpPr>
              <p:spPr bwMode="auto">
                <a:xfrm>
                  <a:off x="2311" y="3023"/>
                  <a:ext cx="15" cy="120"/>
                </a:xfrm>
                <a:custGeom>
                  <a:avLst/>
                  <a:gdLst>
                    <a:gd name="T0" fmla="*/ 0 w 17"/>
                    <a:gd name="T1" fmla="*/ 121 h 127"/>
                    <a:gd name="T2" fmla="*/ 0 w 17"/>
                    <a:gd name="T3" fmla="*/ 0 h 127"/>
                    <a:gd name="T4" fmla="*/ 16 w 17"/>
                    <a:gd name="T5" fmla="*/ 4 h 127"/>
                    <a:gd name="T6" fmla="*/ 16 w 17"/>
                    <a:gd name="T7" fmla="*/ 126 h 127"/>
                    <a:gd name="T8" fmla="*/ 0 w 17"/>
                    <a:gd name="T9" fmla="*/ 12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7"/>
                    <a:gd name="T17" fmla="*/ 17 w 1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7">
                      <a:moveTo>
                        <a:pt x="0" y="121"/>
                      </a:move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16" y="126"/>
                      </a:lnTo>
                      <a:lnTo>
                        <a:pt x="0" y="121"/>
                      </a:lnTo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0" name="Freeform 332"/>
                <p:cNvSpPr>
                  <a:spLocks/>
                </p:cNvSpPr>
                <p:nvPr/>
              </p:nvSpPr>
              <p:spPr bwMode="auto">
                <a:xfrm>
                  <a:off x="2264" y="3103"/>
                  <a:ext cx="112" cy="69"/>
                </a:xfrm>
                <a:custGeom>
                  <a:avLst/>
                  <a:gdLst>
                    <a:gd name="T0" fmla="*/ 121 w 122"/>
                    <a:gd name="T1" fmla="*/ 14 h 72"/>
                    <a:gd name="T2" fmla="*/ 97 w 122"/>
                    <a:gd name="T3" fmla="*/ 0 h 72"/>
                    <a:gd name="T4" fmla="*/ 0 w 122"/>
                    <a:gd name="T5" fmla="*/ 56 h 72"/>
                    <a:gd name="T6" fmla="*/ 24 w 122"/>
                    <a:gd name="T7" fmla="*/ 71 h 72"/>
                    <a:gd name="T8" fmla="*/ 121 w 122"/>
                    <a:gd name="T9" fmla="*/ 14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72"/>
                    <a:gd name="T17" fmla="*/ 122 w 12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72">
                      <a:moveTo>
                        <a:pt x="121" y="14"/>
                      </a:moveTo>
                      <a:lnTo>
                        <a:pt x="97" y="0"/>
                      </a:lnTo>
                      <a:lnTo>
                        <a:pt x="0" y="56"/>
                      </a:lnTo>
                      <a:lnTo>
                        <a:pt x="24" y="71"/>
                      </a:lnTo>
                      <a:lnTo>
                        <a:pt x="121" y="14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1" name="Freeform 333"/>
                <p:cNvSpPr>
                  <a:spLocks/>
                </p:cNvSpPr>
                <p:nvPr/>
              </p:nvSpPr>
              <p:spPr bwMode="auto">
                <a:xfrm>
                  <a:off x="2264" y="3157"/>
                  <a:ext cx="23" cy="41"/>
                </a:xfrm>
                <a:custGeom>
                  <a:avLst/>
                  <a:gdLst>
                    <a:gd name="T0" fmla="*/ 24 w 25"/>
                    <a:gd name="T1" fmla="*/ 14 h 44"/>
                    <a:gd name="T2" fmla="*/ 0 w 25"/>
                    <a:gd name="T3" fmla="*/ 0 h 44"/>
                    <a:gd name="T4" fmla="*/ 0 w 25"/>
                    <a:gd name="T5" fmla="*/ 28 h 44"/>
                    <a:gd name="T6" fmla="*/ 24 w 25"/>
                    <a:gd name="T7" fmla="*/ 43 h 44"/>
                    <a:gd name="T8" fmla="*/ 24 w 25"/>
                    <a:gd name="T9" fmla="*/ 1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44"/>
                    <a:gd name="T17" fmla="*/ 25 w 2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44">
                      <a:moveTo>
                        <a:pt x="24" y="14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24" y="43"/>
                      </a:lnTo>
                      <a:lnTo>
                        <a:pt x="24" y="14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2" name="Freeform 334"/>
                <p:cNvSpPr>
                  <a:spLocks/>
                </p:cNvSpPr>
                <p:nvPr/>
              </p:nvSpPr>
              <p:spPr bwMode="auto">
                <a:xfrm>
                  <a:off x="2286" y="3117"/>
                  <a:ext cx="90" cy="81"/>
                </a:xfrm>
                <a:custGeom>
                  <a:avLst/>
                  <a:gdLst>
                    <a:gd name="T0" fmla="*/ 97 w 98"/>
                    <a:gd name="T1" fmla="*/ 0 h 86"/>
                    <a:gd name="T2" fmla="*/ 0 w 98"/>
                    <a:gd name="T3" fmla="*/ 56 h 86"/>
                    <a:gd name="T4" fmla="*/ 0 w 98"/>
                    <a:gd name="T5" fmla="*/ 85 h 86"/>
                    <a:gd name="T6" fmla="*/ 97 w 98"/>
                    <a:gd name="T7" fmla="*/ 28 h 86"/>
                    <a:gd name="T8" fmla="*/ 97 w 98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86"/>
                    <a:gd name="T17" fmla="*/ 98 w 98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86">
                      <a:moveTo>
                        <a:pt x="97" y="0"/>
                      </a:moveTo>
                      <a:lnTo>
                        <a:pt x="0" y="56"/>
                      </a:lnTo>
                      <a:lnTo>
                        <a:pt x="0" y="85"/>
                      </a:lnTo>
                      <a:lnTo>
                        <a:pt x="97" y="28"/>
                      </a:lnTo>
                      <a:lnTo>
                        <a:pt x="97" y="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3" name="Freeform 335"/>
                <p:cNvSpPr>
                  <a:spLocks/>
                </p:cNvSpPr>
                <p:nvPr/>
              </p:nvSpPr>
              <p:spPr bwMode="auto">
                <a:xfrm>
                  <a:off x="2353" y="3150"/>
                  <a:ext cx="16" cy="16"/>
                </a:xfrm>
                <a:custGeom>
                  <a:avLst/>
                  <a:gdLst>
                    <a:gd name="T0" fmla="*/ 4 w 17"/>
                    <a:gd name="T1" fmla="*/ 16 h 17"/>
                    <a:gd name="T2" fmla="*/ 1 w 17"/>
                    <a:gd name="T3" fmla="*/ 13 h 17"/>
                    <a:gd name="T4" fmla="*/ 1 w 17"/>
                    <a:gd name="T5" fmla="*/ 12 h 17"/>
                    <a:gd name="T6" fmla="*/ 1 w 17"/>
                    <a:gd name="T7" fmla="*/ 11 h 17"/>
                    <a:gd name="T8" fmla="*/ 0 w 17"/>
                    <a:gd name="T9" fmla="*/ 9 h 17"/>
                    <a:gd name="T10" fmla="*/ 1 w 17"/>
                    <a:gd name="T11" fmla="*/ 7 h 17"/>
                    <a:gd name="T12" fmla="*/ 1 w 17"/>
                    <a:gd name="T13" fmla="*/ 5 h 17"/>
                    <a:gd name="T14" fmla="*/ 3 w 17"/>
                    <a:gd name="T15" fmla="*/ 2 h 17"/>
                    <a:gd name="T16" fmla="*/ 5 w 17"/>
                    <a:gd name="T17" fmla="*/ 1 h 17"/>
                    <a:gd name="T18" fmla="*/ 8 w 17"/>
                    <a:gd name="T19" fmla="*/ 0 h 17"/>
                    <a:gd name="T20" fmla="*/ 9 w 17"/>
                    <a:gd name="T21" fmla="*/ 0 h 17"/>
                    <a:gd name="T22" fmla="*/ 13 w 17"/>
                    <a:gd name="T23" fmla="*/ 2 h 17"/>
                    <a:gd name="T24" fmla="*/ 13 w 17"/>
                    <a:gd name="T25" fmla="*/ 3 h 17"/>
                    <a:gd name="T26" fmla="*/ 14 w 17"/>
                    <a:gd name="T27" fmla="*/ 4 h 17"/>
                    <a:gd name="T28" fmla="*/ 16 w 17"/>
                    <a:gd name="T29" fmla="*/ 5 h 17"/>
                    <a:gd name="T30" fmla="*/ 14 w 17"/>
                    <a:gd name="T31" fmla="*/ 8 h 17"/>
                    <a:gd name="T32" fmla="*/ 13 w 17"/>
                    <a:gd name="T33" fmla="*/ 11 h 17"/>
                    <a:gd name="T34" fmla="*/ 11 w 17"/>
                    <a:gd name="T35" fmla="*/ 13 h 17"/>
                    <a:gd name="T36" fmla="*/ 9 w 17"/>
                    <a:gd name="T37" fmla="*/ 16 h 17"/>
                    <a:gd name="T38" fmla="*/ 6 w 17"/>
                    <a:gd name="T39" fmla="*/ 16 h 17"/>
                    <a:gd name="T40" fmla="*/ 5 w 17"/>
                    <a:gd name="T41" fmla="*/ 16 h 17"/>
                    <a:gd name="T42" fmla="*/ 4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4" y="16"/>
                      </a:move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4" y="4"/>
                      </a:lnTo>
                      <a:lnTo>
                        <a:pt x="16" y="5"/>
                      </a:lnTo>
                      <a:lnTo>
                        <a:pt x="14" y="8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4" name="Freeform 336"/>
                <p:cNvSpPr>
                  <a:spLocks/>
                </p:cNvSpPr>
                <p:nvPr/>
              </p:nvSpPr>
              <p:spPr bwMode="auto">
                <a:xfrm>
                  <a:off x="2355" y="3152"/>
                  <a:ext cx="15" cy="16"/>
                </a:xfrm>
                <a:custGeom>
                  <a:avLst/>
                  <a:gdLst>
                    <a:gd name="T0" fmla="*/ 13 w 17"/>
                    <a:gd name="T1" fmla="*/ 11 h 17"/>
                    <a:gd name="T2" fmla="*/ 14 w 17"/>
                    <a:gd name="T3" fmla="*/ 7 h 17"/>
                    <a:gd name="T4" fmla="*/ 16 w 17"/>
                    <a:gd name="T5" fmla="*/ 3 h 17"/>
                    <a:gd name="T6" fmla="*/ 14 w 17"/>
                    <a:gd name="T7" fmla="*/ 2 h 17"/>
                    <a:gd name="T8" fmla="*/ 13 w 17"/>
                    <a:gd name="T9" fmla="*/ 1 h 17"/>
                    <a:gd name="T10" fmla="*/ 13 w 17"/>
                    <a:gd name="T11" fmla="*/ 0 h 17"/>
                    <a:gd name="T12" fmla="*/ 10 w 17"/>
                    <a:gd name="T13" fmla="*/ 0 h 17"/>
                    <a:gd name="T14" fmla="*/ 7 w 17"/>
                    <a:gd name="T15" fmla="*/ 0 h 17"/>
                    <a:gd name="T16" fmla="*/ 4 w 17"/>
                    <a:gd name="T17" fmla="*/ 2 h 17"/>
                    <a:gd name="T18" fmla="*/ 1 w 17"/>
                    <a:gd name="T19" fmla="*/ 4 h 17"/>
                    <a:gd name="T20" fmla="*/ 1 w 17"/>
                    <a:gd name="T21" fmla="*/ 8 h 17"/>
                    <a:gd name="T22" fmla="*/ 0 w 17"/>
                    <a:gd name="T23" fmla="*/ 11 h 17"/>
                    <a:gd name="T24" fmla="*/ 1 w 17"/>
                    <a:gd name="T25" fmla="*/ 13 h 17"/>
                    <a:gd name="T26" fmla="*/ 1 w 17"/>
                    <a:gd name="T27" fmla="*/ 14 h 17"/>
                    <a:gd name="T28" fmla="*/ 1 w 17"/>
                    <a:gd name="T29" fmla="*/ 16 h 17"/>
                    <a:gd name="T30" fmla="*/ 4 w 17"/>
                    <a:gd name="T31" fmla="*/ 16 h 17"/>
                    <a:gd name="T32" fmla="*/ 7 w 17"/>
                    <a:gd name="T33" fmla="*/ 16 h 17"/>
                    <a:gd name="T34" fmla="*/ 10 w 17"/>
                    <a:gd name="T35" fmla="*/ 13 h 17"/>
                    <a:gd name="T36" fmla="*/ 1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3" y="11"/>
                      </a:moveTo>
                      <a:lnTo>
                        <a:pt x="14" y="7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5" name="Freeform 337"/>
                <p:cNvSpPr>
                  <a:spLocks/>
                </p:cNvSpPr>
                <p:nvPr/>
              </p:nvSpPr>
              <p:spPr bwMode="auto">
                <a:xfrm>
                  <a:off x="2357" y="3155"/>
                  <a:ext cx="15" cy="16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8 h 17"/>
                    <a:gd name="T4" fmla="*/ 16 w 17"/>
                    <a:gd name="T5" fmla="*/ 5 h 17"/>
                    <a:gd name="T6" fmla="*/ 16 w 17"/>
                    <a:gd name="T7" fmla="*/ 2 h 17"/>
                    <a:gd name="T8" fmla="*/ 16 w 17"/>
                    <a:gd name="T9" fmla="*/ 0 h 17"/>
                    <a:gd name="T10" fmla="*/ 12 w 17"/>
                    <a:gd name="T11" fmla="*/ 0 h 17"/>
                    <a:gd name="T12" fmla="*/ 8 w 17"/>
                    <a:gd name="T13" fmla="*/ 0 h 17"/>
                    <a:gd name="T14" fmla="*/ 4 w 17"/>
                    <a:gd name="T15" fmla="*/ 8 h 17"/>
                    <a:gd name="T16" fmla="*/ 0 w 17"/>
                    <a:gd name="T17" fmla="*/ 8 h 17"/>
                    <a:gd name="T18" fmla="*/ 0 w 17"/>
                    <a:gd name="T19" fmla="*/ 13 h 17"/>
                    <a:gd name="T20" fmla="*/ 0 w 17"/>
                    <a:gd name="T21" fmla="*/ 16 h 17"/>
                    <a:gd name="T22" fmla="*/ 4 w 17"/>
                    <a:gd name="T23" fmla="*/ 16 h 17"/>
                    <a:gd name="T24" fmla="*/ 8 w 17"/>
                    <a:gd name="T25" fmla="*/ 16 h 17"/>
                    <a:gd name="T26" fmla="*/ 16 w 17"/>
                    <a:gd name="T27" fmla="*/ 1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16" y="10"/>
                      </a:move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6" name="Freeform 338"/>
                <p:cNvSpPr>
                  <a:spLocks/>
                </p:cNvSpPr>
                <p:nvPr/>
              </p:nvSpPr>
              <p:spPr bwMode="auto">
                <a:xfrm>
                  <a:off x="2343" y="3156"/>
                  <a:ext cx="15" cy="16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3 h 17"/>
                    <a:gd name="T4" fmla="*/ 1 w 17"/>
                    <a:gd name="T5" fmla="*/ 13 h 17"/>
                    <a:gd name="T6" fmla="*/ 0 w 17"/>
                    <a:gd name="T7" fmla="*/ 12 h 17"/>
                    <a:gd name="T8" fmla="*/ 0 w 17"/>
                    <a:gd name="T9" fmla="*/ 10 h 17"/>
                    <a:gd name="T10" fmla="*/ 0 w 17"/>
                    <a:gd name="T11" fmla="*/ 8 h 17"/>
                    <a:gd name="T12" fmla="*/ 2 w 17"/>
                    <a:gd name="T13" fmla="*/ 4 h 17"/>
                    <a:gd name="T14" fmla="*/ 3 w 17"/>
                    <a:gd name="T15" fmla="*/ 2 h 17"/>
                    <a:gd name="T16" fmla="*/ 6 w 17"/>
                    <a:gd name="T17" fmla="*/ 1 h 17"/>
                    <a:gd name="T18" fmla="*/ 8 w 17"/>
                    <a:gd name="T19" fmla="*/ 0 h 17"/>
                    <a:gd name="T20" fmla="*/ 9 w 17"/>
                    <a:gd name="T21" fmla="*/ 0 h 17"/>
                    <a:gd name="T22" fmla="*/ 11 w 17"/>
                    <a:gd name="T23" fmla="*/ 0 h 17"/>
                    <a:gd name="T24" fmla="*/ 14 w 17"/>
                    <a:gd name="T25" fmla="*/ 2 h 17"/>
                    <a:gd name="T26" fmla="*/ 16 w 17"/>
                    <a:gd name="T27" fmla="*/ 3 h 17"/>
                    <a:gd name="T28" fmla="*/ 16 w 17"/>
                    <a:gd name="T29" fmla="*/ 5 h 17"/>
                    <a:gd name="T30" fmla="*/ 16 w 17"/>
                    <a:gd name="T31" fmla="*/ 9 h 17"/>
                    <a:gd name="T32" fmla="*/ 14 w 17"/>
                    <a:gd name="T33" fmla="*/ 12 h 17"/>
                    <a:gd name="T34" fmla="*/ 12 w 17"/>
                    <a:gd name="T35" fmla="*/ 13 h 17"/>
                    <a:gd name="T36" fmla="*/ 9 w 17"/>
                    <a:gd name="T37" fmla="*/ 16 h 17"/>
                    <a:gd name="T38" fmla="*/ 7 w 17"/>
                    <a:gd name="T39" fmla="*/ 16 h 17"/>
                    <a:gd name="T40" fmla="*/ 6 w 17"/>
                    <a:gd name="T41" fmla="*/ 1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7"/>
                    <a:gd name="T65" fmla="*/ 17 w 17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7">
                      <a:moveTo>
                        <a:pt x="6" y="16"/>
                      </a:move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7" name="Freeform 339"/>
                <p:cNvSpPr>
                  <a:spLocks/>
                </p:cNvSpPr>
                <p:nvPr/>
              </p:nvSpPr>
              <p:spPr bwMode="auto">
                <a:xfrm>
                  <a:off x="2345" y="3156"/>
                  <a:ext cx="15" cy="16"/>
                </a:xfrm>
                <a:custGeom>
                  <a:avLst/>
                  <a:gdLst>
                    <a:gd name="T0" fmla="*/ 14 w 17"/>
                    <a:gd name="T1" fmla="*/ 12 h 17"/>
                    <a:gd name="T2" fmla="*/ 16 w 17"/>
                    <a:gd name="T3" fmla="*/ 8 h 17"/>
                    <a:gd name="T4" fmla="*/ 16 w 17"/>
                    <a:gd name="T5" fmla="*/ 4 h 17"/>
                    <a:gd name="T6" fmla="*/ 16 w 17"/>
                    <a:gd name="T7" fmla="*/ 2 h 17"/>
                    <a:gd name="T8" fmla="*/ 14 w 17"/>
                    <a:gd name="T9" fmla="*/ 1 h 17"/>
                    <a:gd name="T10" fmla="*/ 11 w 17"/>
                    <a:gd name="T11" fmla="*/ 0 h 17"/>
                    <a:gd name="T12" fmla="*/ 8 w 17"/>
                    <a:gd name="T13" fmla="*/ 1 h 17"/>
                    <a:gd name="T14" fmla="*/ 4 w 17"/>
                    <a:gd name="T15" fmla="*/ 3 h 17"/>
                    <a:gd name="T16" fmla="*/ 3 w 17"/>
                    <a:gd name="T17" fmla="*/ 6 h 17"/>
                    <a:gd name="T18" fmla="*/ 0 w 17"/>
                    <a:gd name="T19" fmla="*/ 9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1 w 17"/>
                    <a:gd name="T25" fmla="*/ 16 h 17"/>
                    <a:gd name="T26" fmla="*/ 3 w 17"/>
                    <a:gd name="T27" fmla="*/ 16 h 17"/>
                    <a:gd name="T28" fmla="*/ 4 w 17"/>
                    <a:gd name="T29" fmla="*/ 16 h 17"/>
                    <a:gd name="T30" fmla="*/ 8 w 17"/>
                    <a:gd name="T31" fmla="*/ 16 h 17"/>
                    <a:gd name="T32" fmla="*/ 11 w 17"/>
                    <a:gd name="T33" fmla="*/ 13 h 17"/>
                    <a:gd name="T34" fmla="*/ 14 w 17"/>
                    <a:gd name="T35" fmla="*/ 12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4" y="12"/>
                      </a:move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2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8" name="Freeform 340"/>
                <p:cNvSpPr>
                  <a:spLocks/>
                </p:cNvSpPr>
                <p:nvPr/>
              </p:nvSpPr>
              <p:spPr bwMode="auto">
                <a:xfrm>
                  <a:off x="2347" y="3159"/>
                  <a:ext cx="16" cy="17"/>
                </a:xfrm>
                <a:custGeom>
                  <a:avLst/>
                  <a:gdLst>
                    <a:gd name="T0" fmla="*/ 12 w 17"/>
                    <a:gd name="T1" fmla="*/ 10 h 17"/>
                    <a:gd name="T2" fmla="*/ 16 w 17"/>
                    <a:gd name="T3" fmla="*/ 8 h 17"/>
                    <a:gd name="T4" fmla="*/ 16 w 17"/>
                    <a:gd name="T5" fmla="*/ 5 h 17"/>
                    <a:gd name="T6" fmla="*/ 16 w 17"/>
                    <a:gd name="T7" fmla="*/ 2 h 17"/>
                    <a:gd name="T8" fmla="*/ 12 w 17"/>
                    <a:gd name="T9" fmla="*/ 0 h 17"/>
                    <a:gd name="T10" fmla="*/ 9 w 17"/>
                    <a:gd name="T11" fmla="*/ 0 h 17"/>
                    <a:gd name="T12" fmla="*/ 0 w 17"/>
                    <a:gd name="T13" fmla="*/ 8 h 17"/>
                    <a:gd name="T14" fmla="*/ 0 w 17"/>
                    <a:gd name="T15" fmla="*/ 13 h 17"/>
                    <a:gd name="T16" fmla="*/ 0 w 17"/>
                    <a:gd name="T17" fmla="*/ 16 h 17"/>
                    <a:gd name="T18" fmla="*/ 3 w 17"/>
                    <a:gd name="T19" fmla="*/ 16 h 17"/>
                    <a:gd name="T20" fmla="*/ 9 w 17"/>
                    <a:gd name="T21" fmla="*/ 16 h 17"/>
                    <a:gd name="T22" fmla="*/ 12 w 17"/>
                    <a:gd name="T23" fmla="*/ 1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12" y="10"/>
                      </a:move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2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09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301" y="3186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0" name="Freeform 342"/>
                <p:cNvSpPr>
                  <a:spLocks/>
                </p:cNvSpPr>
                <p:nvPr/>
              </p:nvSpPr>
              <p:spPr bwMode="auto">
                <a:xfrm>
                  <a:off x="2356" y="3152"/>
                  <a:ext cx="15" cy="16"/>
                </a:xfrm>
                <a:custGeom>
                  <a:avLst/>
                  <a:gdLst>
                    <a:gd name="T0" fmla="*/ 5 w 17"/>
                    <a:gd name="T1" fmla="*/ 16 h 17"/>
                    <a:gd name="T2" fmla="*/ 2 w 17"/>
                    <a:gd name="T3" fmla="*/ 13 h 17"/>
                    <a:gd name="T4" fmla="*/ 1 w 17"/>
                    <a:gd name="T5" fmla="*/ 12 h 17"/>
                    <a:gd name="T6" fmla="*/ 0 w 17"/>
                    <a:gd name="T7" fmla="*/ 9 h 17"/>
                    <a:gd name="T8" fmla="*/ 1 w 17"/>
                    <a:gd name="T9" fmla="*/ 7 h 17"/>
                    <a:gd name="T10" fmla="*/ 2 w 17"/>
                    <a:gd name="T11" fmla="*/ 5 h 17"/>
                    <a:gd name="T12" fmla="*/ 3 w 17"/>
                    <a:gd name="T13" fmla="*/ 2 h 17"/>
                    <a:gd name="T14" fmla="*/ 5 w 17"/>
                    <a:gd name="T15" fmla="*/ 1 h 17"/>
                    <a:gd name="T16" fmla="*/ 8 w 17"/>
                    <a:gd name="T17" fmla="*/ 0 h 17"/>
                    <a:gd name="T18" fmla="*/ 9 w 17"/>
                    <a:gd name="T19" fmla="*/ 0 h 17"/>
                    <a:gd name="T20" fmla="*/ 10 w 17"/>
                    <a:gd name="T21" fmla="*/ 1 h 17"/>
                    <a:gd name="T22" fmla="*/ 13 w 17"/>
                    <a:gd name="T23" fmla="*/ 2 h 17"/>
                    <a:gd name="T24" fmla="*/ 13 w 17"/>
                    <a:gd name="T25" fmla="*/ 3 h 17"/>
                    <a:gd name="T26" fmla="*/ 14 w 17"/>
                    <a:gd name="T27" fmla="*/ 4 h 17"/>
                    <a:gd name="T28" fmla="*/ 16 w 17"/>
                    <a:gd name="T29" fmla="*/ 5 h 17"/>
                    <a:gd name="T30" fmla="*/ 14 w 17"/>
                    <a:gd name="T31" fmla="*/ 8 h 17"/>
                    <a:gd name="T32" fmla="*/ 13 w 17"/>
                    <a:gd name="T33" fmla="*/ 11 h 17"/>
                    <a:gd name="T34" fmla="*/ 11 w 17"/>
                    <a:gd name="T35" fmla="*/ 13 h 17"/>
                    <a:gd name="T36" fmla="*/ 10 w 17"/>
                    <a:gd name="T37" fmla="*/ 16 h 17"/>
                    <a:gd name="T38" fmla="*/ 8 w 17"/>
                    <a:gd name="T39" fmla="*/ 16 h 17"/>
                    <a:gd name="T40" fmla="*/ 5 w 17"/>
                    <a:gd name="T41" fmla="*/ 1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7"/>
                    <a:gd name="T65" fmla="*/ 17 w 17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7">
                      <a:moveTo>
                        <a:pt x="5" y="16"/>
                      </a:move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4" y="4"/>
                      </a:lnTo>
                      <a:lnTo>
                        <a:pt x="16" y="5"/>
                      </a:lnTo>
                      <a:lnTo>
                        <a:pt x="14" y="8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1" name="Freeform 343"/>
                <p:cNvSpPr>
                  <a:spLocks/>
                </p:cNvSpPr>
                <p:nvPr/>
              </p:nvSpPr>
              <p:spPr bwMode="auto">
                <a:xfrm>
                  <a:off x="2358" y="3155"/>
                  <a:ext cx="16" cy="16"/>
                </a:xfrm>
                <a:custGeom>
                  <a:avLst/>
                  <a:gdLst>
                    <a:gd name="T0" fmla="*/ 13 w 17"/>
                    <a:gd name="T1" fmla="*/ 11 h 17"/>
                    <a:gd name="T2" fmla="*/ 14 w 17"/>
                    <a:gd name="T3" fmla="*/ 7 h 17"/>
                    <a:gd name="T4" fmla="*/ 16 w 17"/>
                    <a:gd name="T5" fmla="*/ 3 h 17"/>
                    <a:gd name="T6" fmla="*/ 14 w 17"/>
                    <a:gd name="T7" fmla="*/ 2 h 17"/>
                    <a:gd name="T8" fmla="*/ 13 w 17"/>
                    <a:gd name="T9" fmla="*/ 1 h 17"/>
                    <a:gd name="T10" fmla="*/ 13 w 17"/>
                    <a:gd name="T11" fmla="*/ 0 h 17"/>
                    <a:gd name="T12" fmla="*/ 10 w 17"/>
                    <a:gd name="T13" fmla="*/ 0 h 17"/>
                    <a:gd name="T14" fmla="*/ 8 w 17"/>
                    <a:gd name="T15" fmla="*/ 0 h 17"/>
                    <a:gd name="T16" fmla="*/ 5 w 17"/>
                    <a:gd name="T17" fmla="*/ 2 h 17"/>
                    <a:gd name="T18" fmla="*/ 2 w 17"/>
                    <a:gd name="T19" fmla="*/ 4 h 17"/>
                    <a:gd name="T20" fmla="*/ 1 w 17"/>
                    <a:gd name="T21" fmla="*/ 8 h 17"/>
                    <a:gd name="T22" fmla="*/ 0 w 17"/>
                    <a:gd name="T23" fmla="*/ 12 h 17"/>
                    <a:gd name="T24" fmla="*/ 1 w 17"/>
                    <a:gd name="T25" fmla="*/ 13 h 17"/>
                    <a:gd name="T26" fmla="*/ 2 w 17"/>
                    <a:gd name="T27" fmla="*/ 14 h 17"/>
                    <a:gd name="T28" fmla="*/ 2 w 17"/>
                    <a:gd name="T29" fmla="*/ 16 h 17"/>
                    <a:gd name="T30" fmla="*/ 5 w 17"/>
                    <a:gd name="T31" fmla="*/ 16 h 17"/>
                    <a:gd name="T32" fmla="*/ 8 w 17"/>
                    <a:gd name="T33" fmla="*/ 16 h 17"/>
                    <a:gd name="T34" fmla="*/ 10 w 17"/>
                    <a:gd name="T35" fmla="*/ 13 h 17"/>
                    <a:gd name="T36" fmla="*/ 1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3" y="11"/>
                      </a:moveTo>
                      <a:lnTo>
                        <a:pt x="14" y="7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2" name="Freeform 344"/>
                <p:cNvSpPr>
                  <a:spLocks/>
                </p:cNvSpPr>
                <p:nvPr/>
              </p:nvSpPr>
              <p:spPr bwMode="auto">
                <a:xfrm>
                  <a:off x="2360" y="3156"/>
                  <a:ext cx="16" cy="16"/>
                </a:xfrm>
                <a:custGeom>
                  <a:avLst/>
                  <a:gdLst>
                    <a:gd name="T0" fmla="*/ 12 w 17"/>
                    <a:gd name="T1" fmla="*/ 11 h 17"/>
                    <a:gd name="T2" fmla="*/ 16 w 17"/>
                    <a:gd name="T3" fmla="*/ 6 h 17"/>
                    <a:gd name="T4" fmla="*/ 16 w 17"/>
                    <a:gd name="T5" fmla="*/ 4 h 17"/>
                    <a:gd name="T6" fmla="*/ 16 w 17"/>
                    <a:gd name="T7" fmla="*/ 2 h 17"/>
                    <a:gd name="T8" fmla="*/ 12 w 17"/>
                    <a:gd name="T9" fmla="*/ 0 h 17"/>
                    <a:gd name="T10" fmla="*/ 9 w 17"/>
                    <a:gd name="T11" fmla="*/ 0 h 17"/>
                    <a:gd name="T12" fmla="*/ 3 w 17"/>
                    <a:gd name="T13" fmla="*/ 6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3 w 17"/>
                    <a:gd name="T21" fmla="*/ 16 h 17"/>
                    <a:gd name="T22" fmla="*/ 6 w 17"/>
                    <a:gd name="T23" fmla="*/ 16 h 17"/>
                    <a:gd name="T24" fmla="*/ 9 w 17"/>
                    <a:gd name="T25" fmla="*/ 16 h 17"/>
                    <a:gd name="T26" fmla="*/ 12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12" y="11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3" name="Freeform 345"/>
                <p:cNvSpPr>
                  <a:spLocks/>
                </p:cNvSpPr>
                <p:nvPr/>
              </p:nvSpPr>
              <p:spPr bwMode="auto">
                <a:xfrm>
                  <a:off x="2347" y="3158"/>
                  <a:ext cx="16" cy="16"/>
                </a:xfrm>
                <a:custGeom>
                  <a:avLst/>
                  <a:gdLst>
                    <a:gd name="T0" fmla="*/ 4 w 17"/>
                    <a:gd name="T1" fmla="*/ 16 h 17"/>
                    <a:gd name="T2" fmla="*/ 1 w 17"/>
                    <a:gd name="T3" fmla="*/ 14 h 17"/>
                    <a:gd name="T4" fmla="*/ 0 w 17"/>
                    <a:gd name="T5" fmla="*/ 13 h 17"/>
                    <a:gd name="T6" fmla="*/ 0 w 17"/>
                    <a:gd name="T7" fmla="*/ 12 h 17"/>
                    <a:gd name="T8" fmla="*/ 0 w 17"/>
                    <a:gd name="T9" fmla="*/ 10 h 17"/>
                    <a:gd name="T10" fmla="*/ 0 w 17"/>
                    <a:gd name="T11" fmla="*/ 8 h 17"/>
                    <a:gd name="T12" fmla="*/ 1 w 17"/>
                    <a:gd name="T13" fmla="*/ 5 h 17"/>
                    <a:gd name="T14" fmla="*/ 3 w 17"/>
                    <a:gd name="T15" fmla="*/ 2 h 17"/>
                    <a:gd name="T16" fmla="*/ 4 w 17"/>
                    <a:gd name="T17" fmla="*/ 1 h 17"/>
                    <a:gd name="T18" fmla="*/ 8 w 17"/>
                    <a:gd name="T19" fmla="*/ 0 h 17"/>
                    <a:gd name="T20" fmla="*/ 9 w 17"/>
                    <a:gd name="T21" fmla="*/ 0 h 17"/>
                    <a:gd name="T22" fmla="*/ 13 w 17"/>
                    <a:gd name="T23" fmla="*/ 2 h 17"/>
                    <a:gd name="T24" fmla="*/ 14 w 17"/>
                    <a:gd name="T25" fmla="*/ 3 h 17"/>
                    <a:gd name="T26" fmla="*/ 16 w 17"/>
                    <a:gd name="T27" fmla="*/ 4 h 17"/>
                    <a:gd name="T28" fmla="*/ 16 w 17"/>
                    <a:gd name="T29" fmla="*/ 5 h 17"/>
                    <a:gd name="T30" fmla="*/ 16 w 17"/>
                    <a:gd name="T31" fmla="*/ 9 h 17"/>
                    <a:gd name="T32" fmla="*/ 13 w 17"/>
                    <a:gd name="T33" fmla="*/ 12 h 17"/>
                    <a:gd name="T34" fmla="*/ 12 w 17"/>
                    <a:gd name="T35" fmla="*/ 14 h 17"/>
                    <a:gd name="T36" fmla="*/ 9 w 17"/>
                    <a:gd name="T37" fmla="*/ 16 h 17"/>
                    <a:gd name="T38" fmla="*/ 7 w 17"/>
                    <a:gd name="T39" fmla="*/ 16 h 17"/>
                    <a:gd name="T40" fmla="*/ 6 w 17"/>
                    <a:gd name="T41" fmla="*/ 16 h 17"/>
                    <a:gd name="T42" fmla="*/ 4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4" y="16"/>
                      </a:move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6" y="4"/>
                      </a:lnTo>
                      <a:lnTo>
                        <a:pt x="16" y="5"/>
                      </a:lnTo>
                      <a:lnTo>
                        <a:pt x="16" y="9"/>
                      </a:lnTo>
                      <a:lnTo>
                        <a:pt x="13" y="12"/>
                      </a:lnTo>
                      <a:lnTo>
                        <a:pt x="12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4" name="Freeform 346"/>
                <p:cNvSpPr>
                  <a:spLocks/>
                </p:cNvSpPr>
                <p:nvPr/>
              </p:nvSpPr>
              <p:spPr bwMode="auto">
                <a:xfrm>
                  <a:off x="2350" y="3158"/>
                  <a:ext cx="16" cy="16"/>
                </a:xfrm>
                <a:custGeom>
                  <a:avLst/>
                  <a:gdLst>
                    <a:gd name="T0" fmla="*/ 12 w 17"/>
                    <a:gd name="T1" fmla="*/ 12 h 17"/>
                    <a:gd name="T2" fmla="*/ 16 w 17"/>
                    <a:gd name="T3" fmla="*/ 8 h 17"/>
                    <a:gd name="T4" fmla="*/ 16 w 17"/>
                    <a:gd name="T5" fmla="*/ 4 h 17"/>
                    <a:gd name="T6" fmla="*/ 16 w 17"/>
                    <a:gd name="T7" fmla="*/ 3 h 17"/>
                    <a:gd name="T8" fmla="*/ 14 w 17"/>
                    <a:gd name="T9" fmla="*/ 2 h 17"/>
                    <a:gd name="T10" fmla="*/ 12 w 17"/>
                    <a:gd name="T11" fmla="*/ 1 h 17"/>
                    <a:gd name="T12" fmla="*/ 11 w 17"/>
                    <a:gd name="T13" fmla="*/ 0 h 17"/>
                    <a:gd name="T14" fmla="*/ 8 w 17"/>
                    <a:gd name="T15" fmla="*/ 1 h 17"/>
                    <a:gd name="T16" fmla="*/ 4 w 17"/>
                    <a:gd name="T17" fmla="*/ 3 h 17"/>
                    <a:gd name="T18" fmla="*/ 1 w 17"/>
                    <a:gd name="T19" fmla="*/ 6 h 17"/>
                    <a:gd name="T20" fmla="*/ 0 w 17"/>
                    <a:gd name="T21" fmla="*/ 9 h 17"/>
                    <a:gd name="T22" fmla="*/ 0 w 17"/>
                    <a:gd name="T23" fmla="*/ 12 h 17"/>
                    <a:gd name="T24" fmla="*/ 0 w 17"/>
                    <a:gd name="T25" fmla="*/ 14 h 17"/>
                    <a:gd name="T26" fmla="*/ 0 w 17"/>
                    <a:gd name="T27" fmla="*/ 16 h 17"/>
                    <a:gd name="T28" fmla="*/ 1 w 17"/>
                    <a:gd name="T29" fmla="*/ 16 h 17"/>
                    <a:gd name="T30" fmla="*/ 4 w 17"/>
                    <a:gd name="T31" fmla="*/ 16 h 17"/>
                    <a:gd name="T32" fmla="*/ 8 w 17"/>
                    <a:gd name="T33" fmla="*/ 16 h 17"/>
                    <a:gd name="T34" fmla="*/ 11 w 17"/>
                    <a:gd name="T35" fmla="*/ 14 h 17"/>
                    <a:gd name="T36" fmla="*/ 12 w 17"/>
                    <a:gd name="T37" fmla="*/ 12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2" y="12"/>
                      </a:move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1" y="14"/>
                      </a:lnTo>
                      <a:lnTo>
                        <a:pt x="12" y="12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5" name="Freeform 347"/>
                <p:cNvSpPr>
                  <a:spLocks/>
                </p:cNvSpPr>
                <p:nvPr/>
              </p:nvSpPr>
              <p:spPr bwMode="auto">
                <a:xfrm>
                  <a:off x="2351" y="3161"/>
                  <a:ext cx="16" cy="16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8 h 17"/>
                    <a:gd name="T4" fmla="*/ 16 w 17"/>
                    <a:gd name="T5" fmla="*/ 5 h 17"/>
                    <a:gd name="T6" fmla="*/ 16 w 17"/>
                    <a:gd name="T7" fmla="*/ 2 h 17"/>
                    <a:gd name="T8" fmla="*/ 16 w 17"/>
                    <a:gd name="T9" fmla="*/ 0 h 17"/>
                    <a:gd name="T10" fmla="*/ 12 w 17"/>
                    <a:gd name="T11" fmla="*/ 0 h 17"/>
                    <a:gd name="T12" fmla="*/ 9 w 17"/>
                    <a:gd name="T13" fmla="*/ 0 h 17"/>
                    <a:gd name="T14" fmla="*/ 3 w 17"/>
                    <a:gd name="T15" fmla="*/ 8 h 17"/>
                    <a:gd name="T16" fmla="*/ 0 w 17"/>
                    <a:gd name="T17" fmla="*/ 8 h 17"/>
                    <a:gd name="T18" fmla="*/ 0 w 17"/>
                    <a:gd name="T19" fmla="*/ 13 h 17"/>
                    <a:gd name="T20" fmla="*/ 0 w 17"/>
                    <a:gd name="T21" fmla="*/ 16 h 17"/>
                    <a:gd name="T22" fmla="*/ 3 w 17"/>
                    <a:gd name="T23" fmla="*/ 16 h 17"/>
                    <a:gd name="T24" fmla="*/ 6 w 17"/>
                    <a:gd name="T25" fmla="*/ 16 h 17"/>
                    <a:gd name="T26" fmla="*/ 9 w 17"/>
                    <a:gd name="T27" fmla="*/ 16 h 17"/>
                    <a:gd name="T28" fmla="*/ 16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16" y="10"/>
                      </a:move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6" name="Freeform 348"/>
                <p:cNvSpPr>
                  <a:spLocks/>
                </p:cNvSpPr>
                <p:nvPr/>
              </p:nvSpPr>
              <p:spPr bwMode="auto">
                <a:xfrm>
                  <a:off x="2299" y="3192"/>
                  <a:ext cx="15" cy="16"/>
                </a:xfrm>
                <a:custGeom>
                  <a:avLst/>
                  <a:gdLst>
                    <a:gd name="T0" fmla="*/ 8 w 17"/>
                    <a:gd name="T1" fmla="*/ 16 h 17"/>
                    <a:gd name="T2" fmla="*/ 2 w 17"/>
                    <a:gd name="T3" fmla="*/ 13 h 17"/>
                    <a:gd name="T4" fmla="*/ 0 w 17"/>
                    <a:gd name="T5" fmla="*/ 10 h 17"/>
                    <a:gd name="T6" fmla="*/ 2 w 17"/>
                    <a:gd name="T7" fmla="*/ 5 h 17"/>
                    <a:gd name="T8" fmla="*/ 5 w 17"/>
                    <a:gd name="T9" fmla="*/ 2 h 17"/>
                    <a:gd name="T10" fmla="*/ 8 w 17"/>
                    <a:gd name="T11" fmla="*/ 0 h 17"/>
                    <a:gd name="T12" fmla="*/ 10 w 17"/>
                    <a:gd name="T13" fmla="*/ 0 h 17"/>
                    <a:gd name="T14" fmla="*/ 16 w 17"/>
                    <a:gd name="T15" fmla="*/ 2 h 17"/>
                    <a:gd name="T16" fmla="*/ 16 w 17"/>
                    <a:gd name="T17" fmla="*/ 5 h 17"/>
                    <a:gd name="T18" fmla="*/ 16 w 17"/>
                    <a:gd name="T19" fmla="*/ 10 h 17"/>
                    <a:gd name="T20" fmla="*/ 13 w 17"/>
                    <a:gd name="T21" fmla="*/ 13 h 17"/>
                    <a:gd name="T22" fmla="*/ 10 w 17"/>
                    <a:gd name="T23" fmla="*/ 16 h 17"/>
                    <a:gd name="T24" fmla="*/ 8 w 17"/>
                    <a:gd name="T25" fmla="*/ 16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2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3" y="13"/>
                      </a:lnTo>
                      <a:lnTo>
                        <a:pt x="1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7" name="Freeform 349"/>
                <p:cNvSpPr>
                  <a:spLocks/>
                </p:cNvSpPr>
                <p:nvPr/>
              </p:nvSpPr>
              <p:spPr bwMode="auto">
                <a:xfrm>
                  <a:off x="2301" y="3192"/>
                  <a:ext cx="15" cy="16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2 h 17"/>
                    <a:gd name="T6" fmla="*/ 12 w 17"/>
                    <a:gd name="T7" fmla="*/ 0 h 17"/>
                    <a:gd name="T8" fmla="*/ 8 w 17"/>
                    <a:gd name="T9" fmla="*/ 2 h 17"/>
                    <a:gd name="T10" fmla="*/ 4 w 17"/>
                    <a:gd name="T11" fmla="*/ 8 h 17"/>
                    <a:gd name="T12" fmla="*/ 0 w 17"/>
                    <a:gd name="T13" fmla="*/ 13 h 17"/>
                    <a:gd name="T14" fmla="*/ 0 w 17"/>
                    <a:gd name="T15" fmla="*/ 16 h 17"/>
                    <a:gd name="T16" fmla="*/ 4 w 17"/>
                    <a:gd name="T17" fmla="*/ 16 h 17"/>
                    <a:gd name="T18" fmla="*/ 8 w 17"/>
                    <a:gd name="T19" fmla="*/ 16 h 17"/>
                    <a:gd name="T20" fmla="*/ 16 w 17"/>
                    <a:gd name="T21" fmla="*/ 1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18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2336" y="3210"/>
                  <a:ext cx="0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9" name="Freeform 351"/>
                <p:cNvSpPr>
                  <a:spLocks/>
                </p:cNvSpPr>
                <p:nvPr/>
              </p:nvSpPr>
              <p:spPr bwMode="auto">
                <a:xfrm>
                  <a:off x="2318" y="3213"/>
                  <a:ext cx="16" cy="16"/>
                </a:xfrm>
                <a:custGeom>
                  <a:avLst/>
                  <a:gdLst>
                    <a:gd name="T0" fmla="*/ 5 w 17"/>
                    <a:gd name="T1" fmla="*/ 16 h 17"/>
                    <a:gd name="T2" fmla="*/ 2 w 17"/>
                    <a:gd name="T3" fmla="*/ 13 h 17"/>
                    <a:gd name="T4" fmla="*/ 1 w 17"/>
                    <a:gd name="T5" fmla="*/ 12 h 17"/>
                    <a:gd name="T6" fmla="*/ 1 w 17"/>
                    <a:gd name="T7" fmla="*/ 11 h 17"/>
                    <a:gd name="T8" fmla="*/ 0 w 17"/>
                    <a:gd name="T9" fmla="*/ 10 h 17"/>
                    <a:gd name="T10" fmla="*/ 1 w 17"/>
                    <a:gd name="T11" fmla="*/ 8 h 17"/>
                    <a:gd name="T12" fmla="*/ 2 w 17"/>
                    <a:gd name="T13" fmla="*/ 5 h 17"/>
                    <a:gd name="T14" fmla="*/ 4 w 17"/>
                    <a:gd name="T15" fmla="*/ 2 h 17"/>
                    <a:gd name="T16" fmla="*/ 6 w 17"/>
                    <a:gd name="T17" fmla="*/ 1 h 17"/>
                    <a:gd name="T18" fmla="*/ 8 w 17"/>
                    <a:gd name="T19" fmla="*/ 0 h 17"/>
                    <a:gd name="T20" fmla="*/ 10 w 17"/>
                    <a:gd name="T21" fmla="*/ 0 h 17"/>
                    <a:gd name="T22" fmla="*/ 11 w 17"/>
                    <a:gd name="T23" fmla="*/ 1 h 17"/>
                    <a:gd name="T24" fmla="*/ 14 w 17"/>
                    <a:gd name="T25" fmla="*/ 2 h 17"/>
                    <a:gd name="T26" fmla="*/ 14 w 17"/>
                    <a:gd name="T27" fmla="*/ 3 h 17"/>
                    <a:gd name="T28" fmla="*/ 14 w 17"/>
                    <a:gd name="T29" fmla="*/ 4 h 17"/>
                    <a:gd name="T30" fmla="*/ 16 w 17"/>
                    <a:gd name="T31" fmla="*/ 6 h 17"/>
                    <a:gd name="T32" fmla="*/ 14 w 17"/>
                    <a:gd name="T33" fmla="*/ 8 h 17"/>
                    <a:gd name="T34" fmla="*/ 14 w 17"/>
                    <a:gd name="T35" fmla="*/ 11 h 17"/>
                    <a:gd name="T36" fmla="*/ 12 w 17"/>
                    <a:gd name="T37" fmla="*/ 13 h 17"/>
                    <a:gd name="T38" fmla="*/ 10 w 17"/>
                    <a:gd name="T39" fmla="*/ 16 h 17"/>
                    <a:gd name="T40" fmla="*/ 8 w 17"/>
                    <a:gd name="T41" fmla="*/ 16 h 17"/>
                    <a:gd name="T42" fmla="*/ 6 w 17"/>
                    <a:gd name="T43" fmla="*/ 16 h 17"/>
                    <a:gd name="T44" fmla="*/ 5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5" y="16"/>
                      </a:move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0" name="Freeform 352"/>
                <p:cNvSpPr>
                  <a:spLocks/>
                </p:cNvSpPr>
                <p:nvPr/>
              </p:nvSpPr>
              <p:spPr bwMode="auto">
                <a:xfrm>
                  <a:off x="2322" y="3215"/>
                  <a:ext cx="15" cy="16"/>
                </a:xfrm>
                <a:custGeom>
                  <a:avLst/>
                  <a:gdLst>
                    <a:gd name="T0" fmla="*/ 14 w 17"/>
                    <a:gd name="T1" fmla="*/ 11 h 17"/>
                    <a:gd name="T2" fmla="*/ 14 w 17"/>
                    <a:gd name="T3" fmla="*/ 7 h 17"/>
                    <a:gd name="T4" fmla="*/ 16 w 17"/>
                    <a:gd name="T5" fmla="*/ 4 h 17"/>
                    <a:gd name="T6" fmla="*/ 14 w 17"/>
                    <a:gd name="T7" fmla="*/ 2 h 17"/>
                    <a:gd name="T8" fmla="*/ 14 w 17"/>
                    <a:gd name="T9" fmla="*/ 1 h 17"/>
                    <a:gd name="T10" fmla="*/ 14 w 17"/>
                    <a:gd name="T11" fmla="*/ 0 h 17"/>
                    <a:gd name="T12" fmla="*/ 11 w 17"/>
                    <a:gd name="T13" fmla="*/ 0 h 17"/>
                    <a:gd name="T14" fmla="*/ 8 w 17"/>
                    <a:gd name="T15" fmla="*/ 1 h 17"/>
                    <a:gd name="T16" fmla="*/ 4 w 17"/>
                    <a:gd name="T17" fmla="*/ 3 h 17"/>
                    <a:gd name="T18" fmla="*/ 3 w 17"/>
                    <a:gd name="T19" fmla="*/ 6 h 17"/>
                    <a:gd name="T20" fmla="*/ 0 w 17"/>
                    <a:gd name="T21" fmla="*/ 8 h 17"/>
                    <a:gd name="T22" fmla="*/ 0 w 17"/>
                    <a:gd name="T23" fmla="*/ 11 h 17"/>
                    <a:gd name="T24" fmla="*/ 0 w 17"/>
                    <a:gd name="T25" fmla="*/ 14 h 17"/>
                    <a:gd name="T26" fmla="*/ 1 w 17"/>
                    <a:gd name="T27" fmla="*/ 16 h 17"/>
                    <a:gd name="T28" fmla="*/ 3 w 17"/>
                    <a:gd name="T29" fmla="*/ 16 h 17"/>
                    <a:gd name="T30" fmla="*/ 4 w 17"/>
                    <a:gd name="T31" fmla="*/ 16 h 17"/>
                    <a:gd name="T32" fmla="*/ 8 w 17"/>
                    <a:gd name="T33" fmla="*/ 16 h 17"/>
                    <a:gd name="T34" fmla="*/ 11 w 17"/>
                    <a:gd name="T35" fmla="*/ 13 h 17"/>
                    <a:gd name="T36" fmla="*/ 14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1" name="Freeform 353"/>
                <p:cNvSpPr>
                  <a:spLocks/>
                </p:cNvSpPr>
                <p:nvPr/>
              </p:nvSpPr>
              <p:spPr bwMode="auto">
                <a:xfrm>
                  <a:off x="2323" y="3217"/>
                  <a:ext cx="15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3 w 17"/>
                    <a:gd name="T3" fmla="*/ 6 h 17"/>
                    <a:gd name="T4" fmla="*/ 16 w 17"/>
                    <a:gd name="T5" fmla="*/ 6 h 17"/>
                    <a:gd name="T6" fmla="*/ 13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2 h 17"/>
                    <a:gd name="T14" fmla="*/ 2 w 17"/>
                    <a:gd name="T15" fmla="*/ 6 h 17"/>
                    <a:gd name="T16" fmla="*/ 0 w 17"/>
                    <a:gd name="T17" fmla="*/ 9 h 17"/>
                    <a:gd name="T18" fmla="*/ 0 w 17"/>
                    <a:gd name="T19" fmla="*/ 11 h 17"/>
                    <a:gd name="T20" fmla="*/ 0 w 17"/>
                    <a:gd name="T21" fmla="*/ 13 h 17"/>
                    <a:gd name="T22" fmla="*/ 2 w 17"/>
                    <a:gd name="T23" fmla="*/ 16 h 17"/>
                    <a:gd name="T24" fmla="*/ 5 w 17"/>
                    <a:gd name="T25" fmla="*/ 16 h 17"/>
                    <a:gd name="T26" fmla="*/ 8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13" y="11"/>
                      </a:moveTo>
                      <a:lnTo>
                        <a:pt x="13" y="6"/>
                      </a:lnTo>
                      <a:lnTo>
                        <a:pt x="16" y="6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2" name="Freeform 354"/>
                <p:cNvSpPr>
                  <a:spLocks/>
                </p:cNvSpPr>
                <p:nvPr/>
              </p:nvSpPr>
              <p:spPr bwMode="auto">
                <a:xfrm>
                  <a:off x="2311" y="3217"/>
                  <a:ext cx="15" cy="17"/>
                </a:xfrm>
                <a:custGeom>
                  <a:avLst/>
                  <a:gdLst>
                    <a:gd name="T0" fmla="*/ 4 w 17"/>
                    <a:gd name="T1" fmla="*/ 14 h 17"/>
                    <a:gd name="T2" fmla="*/ 1 w 17"/>
                    <a:gd name="T3" fmla="*/ 13 h 17"/>
                    <a:gd name="T4" fmla="*/ 1 w 17"/>
                    <a:gd name="T5" fmla="*/ 12 h 17"/>
                    <a:gd name="T6" fmla="*/ 0 w 17"/>
                    <a:gd name="T7" fmla="*/ 11 h 17"/>
                    <a:gd name="T8" fmla="*/ 0 w 17"/>
                    <a:gd name="T9" fmla="*/ 10 h 17"/>
                    <a:gd name="T10" fmla="*/ 0 w 17"/>
                    <a:gd name="T11" fmla="*/ 8 h 17"/>
                    <a:gd name="T12" fmla="*/ 1 w 17"/>
                    <a:gd name="T13" fmla="*/ 4 h 17"/>
                    <a:gd name="T14" fmla="*/ 3 w 17"/>
                    <a:gd name="T15" fmla="*/ 2 h 17"/>
                    <a:gd name="T16" fmla="*/ 6 w 17"/>
                    <a:gd name="T17" fmla="*/ 1 h 17"/>
                    <a:gd name="T18" fmla="*/ 8 w 17"/>
                    <a:gd name="T19" fmla="*/ 0 h 17"/>
                    <a:gd name="T20" fmla="*/ 9 w 17"/>
                    <a:gd name="T21" fmla="*/ 0 h 17"/>
                    <a:gd name="T22" fmla="*/ 9 w 17"/>
                    <a:gd name="T23" fmla="*/ 1 h 17"/>
                    <a:gd name="T24" fmla="*/ 13 w 17"/>
                    <a:gd name="T25" fmla="*/ 2 h 17"/>
                    <a:gd name="T26" fmla="*/ 14 w 17"/>
                    <a:gd name="T27" fmla="*/ 3 h 17"/>
                    <a:gd name="T28" fmla="*/ 16 w 17"/>
                    <a:gd name="T29" fmla="*/ 4 h 17"/>
                    <a:gd name="T30" fmla="*/ 16 w 17"/>
                    <a:gd name="T31" fmla="*/ 5 h 17"/>
                    <a:gd name="T32" fmla="*/ 16 w 17"/>
                    <a:gd name="T33" fmla="*/ 8 h 17"/>
                    <a:gd name="T34" fmla="*/ 13 w 17"/>
                    <a:gd name="T35" fmla="*/ 11 h 17"/>
                    <a:gd name="T36" fmla="*/ 12 w 17"/>
                    <a:gd name="T37" fmla="*/ 13 h 17"/>
                    <a:gd name="T38" fmla="*/ 9 w 17"/>
                    <a:gd name="T39" fmla="*/ 14 h 17"/>
                    <a:gd name="T40" fmla="*/ 7 w 17"/>
                    <a:gd name="T41" fmla="*/ 16 h 17"/>
                    <a:gd name="T42" fmla="*/ 6 w 17"/>
                    <a:gd name="T43" fmla="*/ 16 h 17"/>
                    <a:gd name="T44" fmla="*/ 4 w 17"/>
                    <a:gd name="T45" fmla="*/ 14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4" y="14"/>
                      </a:move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6" y="4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4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3" name="Freeform 355"/>
                <p:cNvSpPr>
                  <a:spLocks/>
                </p:cNvSpPr>
                <p:nvPr/>
              </p:nvSpPr>
              <p:spPr bwMode="auto">
                <a:xfrm>
                  <a:off x="2314" y="3219"/>
                  <a:ext cx="15" cy="16"/>
                </a:xfrm>
                <a:custGeom>
                  <a:avLst/>
                  <a:gdLst>
                    <a:gd name="T0" fmla="*/ 12 w 17"/>
                    <a:gd name="T1" fmla="*/ 11 h 17"/>
                    <a:gd name="T2" fmla="*/ 16 w 17"/>
                    <a:gd name="T3" fmla="*/ 7 h 17"/>
                    <a:gd name="T4" fmla="*/ 16 w 17"/>
                    <a:gd name="T5" fmla="*/ 3 h 17"/>
                    <a:gd name="T6" fmla="*/ 16 w 17"/>
                    <a:gd name="T7" fmla="*/ 2 h 17"/>
                    <a:gd name="T8" fmla="*/ 14 w 17"/>
                    <a:gd name="T9" fmla="*/ 1 h 17"/>
                    <a:gd name="T10" fmla="*/ 12 w 17"/>
                    <a:gd name="T11" fmla="*/ 0 h 17"/>
                    <a:gd name="T12" fmla="*/ 11 w 17"/>
                    <a:gd name="T13" fmla="*/ 0 h 17"/>
                    <a:gd name="T14" fmla="*/ 8 w 17"/>
                    <a:gd name="T15" fmla="*/ 1 h 17"/>
                    <a:gd name="T16" fmla="*/ 4 w 17"/>
                    <a:gd name="T17" fmla="*/ 2 h 17"/>
                    <a:gd name="T18" fmla="*/ 1 w 17"/>
                    <a:gd name="T19" fmla="*/ 6 h 17"/>
                    <a:gd name="T20" fmla="*/ 1 w 17"/>
                    <a:gd name="T21" fmla="*/ 8 h 17"/>
                    <a:gd name="T22" fmla="*/ 0 w 17"/>
                    <a:gd name="T23" fmla="*/ 11 h 17"/>
                    <a:gd name="T24" fmla="*/ 1 w 17"/>
                    <a:gd name="T25" fmla="*/ 14 h 17"/>
                    <a:gd name="T26" fmla="*/ 4 w 17"/>
                    <a:gd name="T27" fmla="*/ 16 h 17"/>
                    <a:gd name="T28" fmla="*/ 8 w 17"/>
                    <a:gd name="T29" fmla="*/ 14 h 17"/>
                    <a:gd name="T30" fmla="*/ 11 w 17"/>
                    <a:gd name="T31" fmla="*/ 13 h 17"/>
                    <a:gd name="T32" fmla="*/ 12 w 17"/>
                    <a:gd name="T33" fmla="*/ 11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7"/>
                    <a:gd name="T53" fmla="*/ 17 w 1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7">
                      <a:moveTo>
                        <a:pt x="12" y="11"/>
                      </a:moveTo>
                      <a:lnTo>
                        <a:pt x="16" y="7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4" y="16"/>
                      </a:lnTo>
                      <a:lnTo>
                        <a:pt x="8" y="14"/>
                      </a:lnTo>
                      <a:lnTo>
                        <a:pt x="11" y="13"/>
                      </a:lnTo>
                      <a:lnTo>
                        <a:pt x="12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4" name="Freeform 356"/>
                <p:cNvSpPr>
                  <a:spLocks/>
                </p:cNvSpPr>
                <p:nvPr/>
              </p:nvSpPr>
              <p:spPr bwMode="auto">
                <a:xfrm>
                  <a:off x="2314" y="3222"/>
                  <a:ext cx="16" cy="16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6 h 17"/>
                    <a:gd name="T4" fmla="*/ 16 w 17"/>
                    <a:gd name="T5" fmla="*/ 4 h 17"/>
                    <a:gd name="T6" fmla="*/ 16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2 h 17"/>
                    <a:gd name="T14" fmla="*/ 2 w 17"/>
                    <a:gd name="T15" fmla="*/ 6 h 17"/>
                    <a:gd name="T16" fmla="*/ 2 w 17"/>
                    <a:gd name="T17" fmla="*/ 9 h 17"/>
                    <a:gd name="T18" fmla="*/ 0 w 17"/>
                    <a:gd name="T19" fmla="*/ 11 h 17"/>
                    <a:gd name="T20" fmla="*/ 2 w 17"/>
                    <a:gd name="T21" fmla="*/ 13 h 17"/>
                    <a:gd name="T22" fmla="*/ 2 w 17"/>
                    <a:gd name="T23" fmla="*/ 16 h 17"/>
                    <a:gd name="T24" fmla="*/ 5 w 17"/>
                    <a:gd name="T25" fmla="*/ 16 h 17"/>
                    <a:gd name="T26" fmla="*/ 8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13" y="11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5" name="Freeform 357"/>
                <p:cNvSpPr>
                  <a:spLocks/>
                </p:cNvSpPr>
                <p:nvPr/>
              </p:nvSpPr>
              <p:spPr bwMode="auto">
                <a:xfrm>
                  <a:off x="2323" y="3216"/>
                  <a:ext cx="15" cy="16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13 h 17"/>
                    <a:gd name="T4" fmla="*/ 1 w 17"/>
                    <a:gd name="T5" fmla="*/ 12 h 17"/>
                    <a:gd name="T6" fmla="*/ 0 w 17"/>
                    <a:gd name="T7" fmla="*/ 12 h 17"/>
                    <a:gd name="T8" fmla="*/ 0 w 17"/>
                    <a:gd name="T9" fmla="*/ 10 h 17"/>
                    <a:gd name="T10" fmla="*/ 0 w 17"/>
                    <a:gd name="T11" fmla="*/ 8 h 17"/>
                    <a:gd name="T12" fmla="*/ 1 w 17"/>
                    <a:gd name="T13" fmla="*/ 4 h 17"/>
                    <a:gd name="T14" fmla="*/ 4 w 17"/>
                    <a:gd name="T15" fmla="*/ 1 h 17"/>
                    <a:gd name="T16" fmla="*/ 6 w 17"/>
                    <a:gd name="T17" fmla="*/ 0 h 17"/>
                    <a:gd name="T18" fmla="*/ 8 w 17"/>
                    <a:gd name="T19" fmla="*/ 0 h 17"/>
                    <a:gd name="T20" fmla="*/ 9 w 17"/>
                    <a:gd name="T21" fmla="*/ 0 h 17"/>
                    <a:gd name="T22" fmla="*/ 11 w 17"/>
                    <a:gd name="T23" fmla="*/ 0 h 17"/>
                    <a:gd name="T24" fmla="*/ 14 w 17"/>
                    <a:gd name="T25" fmla="*/ 1 h 17"/>
                    <a:gd name="T26" fmla="*/ 16 w 17"/>
                    <a:gd name="T27" fmla="*/ 2 h 17"/>
                    <a:gd name="T28" fmla="*/ 16 w 17"/>
                    <a:gd name="T29" fmla="*/ 3 h 17"/>
                    <a:gd name="T30" fmla="*/ 16 w 17"/>
                    <a:gd name="T31" fmla="*/ 5 h 17"/>
                    <a:gd name="T32" fmla="*/ 16 w 17"/>
                    <a:gd name="T33" fmla="*/ 8 h 17"/>
                    <a:gd name="T34" fmla="*/ 14 w 17"/>
                    <a:gd name="T35" fmla="*/ 11 h 17"/>
                    <a:gd name="T36" fmla="*/ 12 w 17"/>
                    <a:gd name="T37" fmla="*/ 13 h 17"/>
                    <a:gd name="T38" fmla="*/ 9 w 17"/>
                    <a:gd name="T39" fmla="*/ 16 h 17"/>
                    <a:gd name="T40" fmla="*/ 8 w 17"/>
                    <a:gd name="T41" fmla="*/ 16 h 17"/>
                    <a:gd name="T42" fmla="*/ 7 w 17"/>
                    <a:gd name="T43" fmla="*/ 16 h 17"/>
                    <a:gd name="T44" fmla="*/ 6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6" y="16"/>
                      </a:move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6" name="Freeform 358"/>
                <p:cNvSpPr>
                  <a:spLocks/>
                </p:cNvSpPr>
                <p:nvPr/>
              </p:nvSpPr>
              <p:spPr bwMode="auto">
                <a:xfrm>
                  <a:off x="2325" y="3217"/>
                  <a:ext cx="16" cy="17"/>
                </a:xfrm>
                <a:custGeom>
                  <a:avLst/>
                  <a:gdLst>
                    <a:gd name="T0" fmla="*/ 14 w 17"/>
                    <a:gd name="T1" fmla="*/ 11 h 17"/>
                    <a:gd name="T2" fmla="*/ 16 w 17"/>
                    <a:gd name="T3" fmla="*/ 7 h 17"/>
                    <a:gd name="T4" fmla="*/ 16 w 17"/>
                    <a:gd name="T5" fmla="*/ 4 h 17"/>
                    <a:gd name="T6" fmla="*/ 16 w 17"/>
                    <a:gd name="T7" fmla="*/ 2 h 17"/>
                    <a:gd name="T8" fmla="*/ 16 w 17"/>
                    <a:gd name="T9" fmla="*/ 1 h 17"/>
                    <a:gd name="T10" fmla="*/ 14 w 17"/>
                    <a:gd name="T11" fmla="*/ 0 h 17"/>
                    <a:gd name="T12" fmla="*/ 10 w 17"/>
                    <a:gd name="T13" fmla="*/ 0 h 17"/>
                    <a:gd name="T14" fmla="*/ 7 w 17"/>
                    <a:gd name="T15" fmla="*/ 1 h 17"/>
                    <a:gd name="T16" fmla="*/ 5 w 17"/>
                    <a:gd name="T17" fmla="*/ 3 h 17"/>
                    <a:gd name="T18" fmla="*/ 1 w 17"/>
                    <a:gd name="T19" fmla="*/ 6 h 17"/>
                    <a:gd name="T20" fmla="*/ 0 w 17"/>
                    <a:gd name="T21" fmla="*/ 8 h 17"/>
                    <a:gd name="T22" fmla="*/ 0 w 17"/>
                    <a:gd name="T23" fmla="*/ 12 h 17"/>
                    <a:gd name="T24" fmla="*/ 0 w 17"/>
                    <a:gd name="T25" fmla="*/ 14 h 17"/>
                    <a:gd name="T26" fmla="*/ 0 w 17"/>
                    <a:gd name="T27" fmla="*/ 16 h 17"/>
                    <a:gd name="T28" fmla="*/ 1 w 17"/>
                    <a:gd name="T29" fmla="*/ 16 h 17"/>
                    <a:gd name="T30" fmla="*/ 5 w 17"/>
                    <a:gd name="T31" fmla="*/ 16 h 17"/>
                    <a:gd name="T32" fmla="*/ 7 w 17"/>
                    <a:gd name="T33" fmla="*/ 16 h 17"/>
                    <a:gd name="T34" fmla="*/ 10 w 17"/>
                    <a:gd name="T35" fmla="*/ 13 h 17"/>
                    <a:gd name="T36" fmla="*/ 14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4" y="11"/>
                      </a:move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10" y="13"/>
                      </a:lnTo>
                      <a:lnTo>
                        <a:pt x="14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7" name="Freeform 359"/>
                <p:cNvSpPr>
                  <a:spLocks/>
                </p:cNvSpPr>
                <p:nvPr/>
              </p:nvSpPr>
              <p:spPr bwMode="auto">
                <a:xfrm>
                  <a:off x="2314" y="3220"/>
                  <a:ext cx="16" cy="16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3 h 17"/>
                    <a:gd name="T4" fmla="*/ 1 w 17"/>
                    <a:gd name="T5" fmla="*/ 12 h 17"/>
                    <a:gd name="T6" fmla="*/ 0 w 17"/>
                    <a:gd name="T7" fmla="*/ 11 h 17"/>
                    <a:gd name="T8" fmla="*/ 0 w 17"/>
                    <a:gd name="T9" fmla="*/ 10 h 17"/>
                    <a:gd name="T10" fmla="*/ 0 w 17"/>
                    <a:gd name="T11" fmla="*/ 8 h 17"/>
                    <a:gd name="T12" fmla="*/ 2 w 17"/>
                    <a:gd name="T13" fmla="*/ 5 h 17"/>
                    <a:gd name="T14" fmla="*/ 3 w 17"/>
                    <a:gd name="T15" fmla="*/ 2 h 17"/>
                    <a:gd name="T16" fmla="*/ 7 w 17"/>
                    <a:gd name="T17" fmla="*/ 1 h 17"/>
                    <a:gd name="T18" fmla="*/ 8 w 17"/>
                    <a:gd name="T19" fmla="*/ 0 h 17"/>
                    <a:gd name="T20" fmla="*/ 9 w 17"/>
                    <a:gd name="T21" fmla="*/ 0 h 17"/>
                    <a:gd name="T22" fmla="*/ 11 w 17"/>
                    <a:gd name="T23" fmla="*/ 1 h 17"/>
                    <a:gd name="T24" fmla="*/ 14 w 17"/>
                    <a:gd name="T25" fmla="*/ 2 h 17"/>
                    <a:gd name="T26" fmla="*/ 14 w 17"/>
                    <a:gd name="T27" fmla="*/ 3 h 17"/>
                    <a:gd name="T28" fmla="*/ 16 w 17"/>
                    <a:gd name="T29" fmla="*/ 4 h 17"/>
                    <a:gd name="T30" fmla="*/ 16 w 17"/>
                    <a:gd name="T31" fmla="*/ 6 h 17"/>
                    <a:gd name="T32" fmla="*/ 16 w 17"/>
                    <a:gd name="T33" fmla="*/ 8 h 17"/>
                    <a:gd name="T34" fmla="*/ 14 w 17"/>
                    <a:gd name="T35" fmla="*/ 11 h 17"/>
                    <a:gd name="T36" fmla="*/ 12 w 17"/>
                    <a:gd name="T37" fmla="*/ 13 h 17"/>
                    <a:gd name="T38" fmla="*/ 11 w 17"/>
                    <a:gd name="T39" fmla="*/ 14 h 17"/>
                    <a:gd name="T40" fmla="*/ 7 w 17"/>
                    <a:gd name="T41" fmla="*/ 16 h 17"/>
                    <a:gd name="T42" fmla="*/ 6 w 17"/>
                    <a:gd name="T43" fmla="*/ 14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6" y="14"/>
                      </a:move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7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8" name="Freeform 360"/>
                <p:cNvSpPr>
                  <a:spLocks/>
                </p:cNvSpPr>
                <p:nvPr/>
              </p:nvSpPr>
              <p:spPr bwMode="auto">
                <a:xfrm>
                  <a:off x="2316" y="3222"/>
                  <a:ext cx="16" cy="16"/>
                </a:xfrm>
                <a:custGeom>
                  <a:avLst/>
                  <a:gdLst>
                    <a:gd name="T0" fmla="*/ 14 w 17"/>
                    <a:gd name="T1" fmla="*/ 11 h 17"/>
                    <a:gd name="T2" fmla="*/ 16 w 17"/>
                    <a:gd name="T3" fmla="*/ 7 h 17"/>
                    <a:gd name="T4" fmla="*/ 16 w 17"/>
                    <a:gd name="T5" fmla="*/ 4 h 17"/>
                    <a:gd name="T6" fmla="*/ 16 w 17"/>
                    <a:gd name="T7" fmla="*/ 2 h 17"/>
                    <a:gd name="T8" fmla="*/ 14 w 17"/>
                    <a:gd name="T9" fmla="*/ 1 h 17"/>
                    <a:gd name="T10" fmla="*/ 14 w 17"/>
                    <a:gd name="T11" fmla="*/ 0 h 17"/>
                    <a:gd name="T12" fmla="*/ 11 w 17"/>
                    <a:gd name="T13" fmla="*/ 0 h 17"/>
                    <a:gd name="T14" fmla="*/ 9 w 17"/>
                    <a:gd name="T15" fmla="*/ 1 h 17"/>
                    <a:gd name="T16" fmla="*/ 4 w 17"/>
                    <a:gd name="T17" fmla="*/ 3 h 17"/>
                    <a:gd name="T18" fmla="*/ 3 w 17"/>
                    <a:gd name="T19" fmla="*/ 6 h 17"/>
                    <a:gd name="T20" fmla="*/ 1 w 17"/>
                    <a:gd name="T21" fmla="*/ 8 h 17"/>
                    <a:gd name="T22" fmla="*/ 0 w 17"/>
                    <a:gd name="T23" fmla="*/ 11 h 17"/>
                    <a:gd name="T24" fmla="*/ 1 w 17"/>
                    <a:gd name="T25" fmla="*/ 14 h 17"/>
                    <a:gd name="T26" fmla="*/ 3 w 17"/>
                    <a:gd name="T27" fmla="*/ 14 h 17"/>
                    <a:gd name="T28" fmla="*/ 4 w 17"/>
                    <a:gd name="T29" fmla="*/ 16 h 17"/>
                    <a:gd name="T30" fmla="*/ 9 w 17"/>
                    <a:gd name="T31" fmla="*/ 14 h 17"/>
                    <a:gd name="T32" fmla="*/ 11 w 17"/>
                    <a:gd name="T33" fmla="*/ 13 h 17"/>
                    <a:gd name="T34" fmla="*/ 14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4" y="11"/>
                      </a:move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3" y="14"/>
                      </a:lnTo>
                      <a:lnTo>
                        <a:pt x="4" y="16"/>
                      </a:lnTo>
                      <a:lnTo>
                        <a:pt x="9" y="14"/>
                      </a:lnTo>
                      <a:lnTo>
                        <a:pt x="11" y="13"/>
                      </a:lnTo>
                      <a:lnTo>
                        <a:pt x="14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29" name="Freeform 361"/>
                <p:cNvSpPr>
                  <a:spLocks/>
                </p:cNvSpPr>
                <p:nvPr/>
              </p:nvSpPr>
              <p:spPr bwMode="auto">
                <a:xfrm>
                  <a:off x="2388" y="3172"/>
                  <a:ext cx="15" cy="16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3 h 17"/>
                    <a:gd name="T4" fmla="*/ 1 w 17"/>
                    <a:gd name="T5" fmla="*/ 13 h 17"/>
                    <a:gd name="T6" fmla="*/ 0 w 17"/>
                    <a:gd name="T7" fmla="*/ 12 h 17"/>
                    <a:gd name="T8" fmla="*/ 0 w 17"/>
                    <a:gd name="T9" fmla="*/ 9 h 17"/>
                    <a:gd name="T10" fmla="*/ 0 w 17"/>
                    <a:gd name="T11" fmla="*/ 7 h 17"/>
                    <a:gd name="T12" fmla="*/ 2 w 17"/>
                    <a:gd name="T13" fmla="*/ 5 h 17"/>
                    <a:gd name="T14" fmla="*/ 3 w 17"/>
                    <a:gd name="T15" fmla="*/ 3 h 17"/>
                    <a:gd name="T16" fmla="*/ 6 w 17"/>
                    <a:gd name="T17" fmla="*/ 1 h 17"/>
                    <a:gd name="T18" fmla="*/ 8 w 17"/>
                    <a:gd name="T19" fmla="*/ 0 h 17"/>
                    <a:gd name="T20" fmla="*/ 9 w 17"/>
                    <a:gd name="T21" fmla="*/ 0 h 17"/>
                    <a:gd name="T22" fmla="*/ 13 w 17"/>
                    <a:gd name="T23" fmla="*/ 3 h 17"/>
                    <a:gd name="T24" fmla="*/ 14 w 17"/>
                    <a:gd name="T25" fmla="*/ 3 h 17"/>
                    <a:gd name="T26" fmla="*/ 16 w 17"/>
                    <a:gd name="T27" fmla="*/ 6 h 17"/>
                    <a:gd name="T28" fmla="*/ 14 w 17"/>
                    <a:gd name="T29" fmla="*/ 8 h 17"/>
                    <a:gd name="T30" fmla="*/ 13 w 17"/>
                    <a:gd name="T31" fmla="*/ 10 h 17"/>
                    <a:gd name="T32" fmla="*/ 12 w 17"/>
                    <a:gd name="T33" fmla="*/ 13 h 17"/>
                    <a:gd name="T34" fmla="*/ 9 w 17"/>
                    <a:gd name="T35" fmla="*/ 14 h 17"/>
                    <a:gd name="T36" fmla="*/ 7 w 17"/>
                    <a:gd name="T37" fmla="*/ 16 h 17"/>
                    <a:gd name="T38" fmla="*/ 6 w 17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7"/>
                    <a:gd name="T62" fmla="*/ 17 w 17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7">
                      <a:moveTo>
                        <a:pt x="6" y="16"/>
                      </a:move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3" y="3"/>
                      </a:lnTo>
                      <a:lnTo>
                        <a:pt x="14" y="3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0" name="Freeform 362"/>
                <p:cNvSpPr>
                  <a:spLocks/>
                </p:cNvSpPr>
                <p:nvPr/>
              </p:nvSpPr>
              <p:spPr bwMode="auto">
                <a:xfrm>
                  <a:off x="2391" y="3174"/>
                  <a:ext cx="15" cy="16"/>
                </a:xfrm>
                <a:custGeom>
                  <a:avLst/>
                  <a:gdLst>
                    <a:gd name="T0" fmla="*/ 12 w 17"/>
                    <a:gd name="T1" fmla="*/ 9 h 17"/>
                    <a:gd name="T2" fmla="*/ 14 w 17"/>
                    <a:gd name="T3" fmla="*/ 7 h 17"/>
                    <a:gd name="T4" fmla="*/ 16 w 17"/>
                    <a:gd name="T5" fmla="*/ 4 h 17"/>
                    <a:gd name="T6" fmla="*/ 14 w 17"/>
                    <a:gd name="T7" fmla="*/ 1 h 17"/>
                    <a:gd name="T8" fmla="*/ 12 w 17"/>
                    <a:gd name="T9" fmla="*/ 1 h 17"/>
                    <a:gd name="T10" fmla="*/ 11 w 17"/>
                    <a:gd name="T11" fmla="*/ 0 h 17"/>
                    <a:gd name="T12" fmla="*/ 8 w 17"/>
                    <a:gd name="T13" fmla="*/ 1 h 17"/>
                    <a:gd name="T14" fmla="*/ 4 w 17"/>
                    <a:gd name="T15" fmla="*/ 2 h 17"/>
                    <a:gd name="T16" fmla="*/ 3 w 17"/>
                    <a:gd name="T17" fmla="*/ 4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3 h 17"/>
                    <a:gd name="T24" fmla="*/ 1 w 17"/>
                    <a:gd name="T25" fmla="*/ 14 h 17"/>
                    <a:gd name="T26" fmla="*/ 3 w 17"/>
                    <a:gd name="T27" fmla="*/ 16 h 17"/>
                    <a:gd name="T28" fmla="*/ 4 w 17"/>
                    <a:gd name="T29" fmla="*/ 16 h 17"/>
                    <a:gd name="T30" fmla="*/ 8 w 17"/>
                    <a:gd name="T31" fmla="*/ 14 h 17"/>
                    <a:gd name="T32" fmla="*/ 11 w 17"/>
                    <a:gd name="T33" fmla="*/ 13 h 17"/>
                    <a:gd name="T34" fmla="*/ 1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2" y="9"/>
                      </a:moveTo>
                      <a:lnTo>
                        <a:pt x="14" y="7"/>
                      </a:lnTo>
                      <a:lnTo>
                        <a:pt x="16" y="4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8" y="14"/>
                      </a:lnTo>
                      <a:lnTo>
                        <a:pt x="11" y="13"/>
                      </a:lnTo>
                      <a:lnTo>
                        <a:pt x="1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1" name="Freeform 363"/>
                <p:cNvSpPr>
                  <a:spLocks/>
                </p:cNvSpPr>
                <p:nvPr/>
              </p:nvSpPr>
              <p:spPr bwMode="auto">
                <a:xfrm>
                  <a:off x="2391" y="3177"/>
                  <a:ext cx="16" cy="16"/>
                </a:xfrm>
                <a:custGeom>
                  <a:avLst/>
                  <a:gdLst>
                    <a:gd name="T0" fmla="*/ 13 w 17"/>
                    <a:gd name="T1" fmla="*/ 8 h 17"/>
                    <a:gd name="T2" fmla="*/ 16 w 17"/>
                    <a:gd name="T3" fmla="*/ 8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0 h 17"/>
                    <a:gd name="T14" fmla="*/ 2 w 17"/>
                    <a:gd name="T15" fmla="*/ 5 h 17"/>
                    <a:gd name="T16" fmla="*/ 0 w 17"/>
                    <a:gd name="T17" fmla="*/ 8 h 17"/>
                    <a:gd name="T18" fmla="*/ 0 w 17"/>
                    <a:gd name="T19" fmla="*/ 10 h 17"/>
                    <a:gd name="T20" fmla="*/ 0 w 17"/>
                    <a:gd name="T21" fmla="*/ 13 h 17"/>
                    <a:gd name="T22" fmla="*/ 2 w 17"/>
                    <a:gd name="T23" fmla="*/ 16 h 17"/>
                    <a:gd name="T24" fmla="*/ 5 w 17"/>
                    <a:gd name="T25" fmla="*/ 16 h 17"/>
                    <a:gd name="T26" fmla="*/ 8 w 17"/>
                    <a:gd name="T27" fmla="*/ 16 h 17"/>
                    <a:gd name="T28" fmla="*/ 13 w 17"/>
                    <a:gd name="T29" fmla="*/ 8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13" y="8"/>
                      </a:moveTo>
                      <a:lnTo>
                        <a:pt x="16" y="8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3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2" name="Freeform 364"/>
                <p:cNvSpPr>
                  <a:spLocks/>
                </p:cNvSpPr>
                <p:nvPr/>
              </p:nvSpPr>
              <p:spPr bwMode="auto">
                <a:xfrm>
                  <a:off x="2379" y="3177"/>
                  <a:ext cx="15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1 w 17"/>
                    <a:gd name="T3" fmla="*/ 12 h 17"/>
                    <a:gd name="T4" fmla="*/ 0 w 17"/>
                    <a:gd name="T5" fmla="*/ 12 h 17"/>
                    <a:gd name="T6" fmla="*/ 0 w 17"/>
                    <a:gd name="T7" fmla="*/ 9 h 17"/>
                    <a:gd name="T8" fmla="*/ 0 w 17"/>
                    <a:gd name="T9" fmla="*/ 7 h 17"/>
                    <a:gd name="T10" fmla="*/ 1 w 17"/>
                    <a:gd name="T11" fmla="*/ 5 h 17"/>
                    <a:gd name="T12" fmla="*/ 3 w 17"/>
                    <a:gd name="T13" fmla="*/ 2 h 17"/>
                    <a:gd name="T14" fmla="*/ 6 w 17"/>
                    <a:gd name="T15" fmla="*/ 1 h 17"/>
                    <a:gd name="T16" fmla="*/ 8 w 17"/>
                    <a:gd name="T17" fmla="*/ 0 h 17"/>
                    <a:gd name="T18" fmla="*/ 9 w 17"/>
                    <a:gd name="T19" fmla="*/ 0 h 17"/>
                    <a:gd name="T20" fmla="*/ 14 w 17"/>
                    <a:gd name="T21" fmla="*/ 2 h 17"/>
                    <a:gd name="T22" fmla="*/ 16 w 17"/>
                    <a:gd name="T23" fmla="*/ 3 h 17"/>
                    <a:gd name="T24" fmla="*/ 16 w 17"/>
                    <a:gd name="T25" fmla="*/ 6 h 17"/>
                    <a:gd name="T26" fmla="*/ 16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2 h 17"/>
                    <a:gd name="T32" fmla="*/ 9 w 17"/>
                    <a:gd name="T33" fmla="*/ 14 h 17"/>
                    <a:gd name="T34" fmla="*/ 7 w 17"/>
                    <a:gd name="T35" fmla="*/ 16 h 17"/>
                    <a:gd name="T36" fmla="*/ 6 w 17"/>
                    <a:gd name="T37" fmla="*/ 16 h 17"/>
                    <a:gd name="T38" fmla="*/ 4 w 17"/>
                    <a:gd name="T39" fmla="*/ 16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7"/>
                    <a:gd name="T62" fmla="*/ 17 w 17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7">
                      <a:moveTo>
                        <a:pt x="4" y="16"/>
                      </a:move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3" name="Freeform 365"/>
                <p:cNvSpPr>
                  <a:spLocks/>
                </p:cNvSpPr>
                <p:nvPr/>
              </p:nvSpPr>
              <p:spPr bwMode="auto">
                <a:xfrm>
                  <a:off x="2381" y="3178"/>
                  <a:ext cx="16" cy="17"/>
                </a:xfrm>
                <a:custGeom>
                  <a:avLst/>
                  <a:gdLst>
                    <a:gd name="T0" fmla="*/ 14 w 17"/>
                    <a:gd name="T1" fmla="*/ 9 h 17"/>
                    <a:gd name="T2" fmla="*/ 16 w 17"/>
                    <a:gd name="T3" fmla="*/ 7 h 17"/>
                    <a:gd name="T4" fmla="*/ 16 w 17"/>
                    <a:gd name="T5" fmla="*/ 4 h 17"/>
                    <a:gd name="T6" fmla="*/ 16 w 17"/>
                    <a:gd name="T7" fmla="*/ 1 h 17"/>
                    <a:gd name="T8" fmla="*/ 14 w 17"/>
                    <a:gd name="T9" fmla="*/ 0 h 17"/>
                    <a:gd name="T10" fmla="*/ 11 w 17"/>
                    <a:gd name="T11" fmla="*/ 0 h 17"/>
                    <a:gd name="T12" fmla="*/ 8 w 17"/>
                    <a:gd name="T13" fmla="*/ 0 h 17"/>
                    <a:gd name="T14" fmla="*/ 4 w 17"/>
                    <a:gd name="T15" fmla="*/ 2 h 17"/>
                    <a:gd name="T16" fmla="*/ 1 w 17"/>
                    <a:gd name="T17" fmla="*/ 4 h 17"/>
                    <a:gd name="T18" fmla="*/ 1 w 17"/>
                    <a:gd name="T19" fmla="*/ 8 h 17"/>
                    <a:gd name="T20" fmla="*/ 0 w 17"/>
                    <a:gd name="T21" fmla="*/ 12 h 17"/>
                    <a:gd name="T22" fmla="*/ 1 w 17"/>
                    <a:gd name="T23" fmla="*/ 13 h 17"/>
                    <a:gd name="T24" fmla="*/ 1 w 17"/>
                    <a:gd name="T25" fmla="*/ 14 h 17"/>
                    <a:gd name="T26" fmla="*/ 1 w 17"/>
                    <a:gd name="T27" fmla="*/ 16 h 17"/>
                    <a:gd name="T28" fmla="*/ 4 w 17"/>
                    <a:gd name="T29" fmla="*/ 16 h 17"/>
                    <a:gd name="T30" fmla="*/ 8 w 17"/>
                    <a:gd name="T31" fmla="*/ 14 h 17"/>
                    <a:gd name="T32" fmla="*/ 11 w 17"/>
                    <a:gd name="T33" fmla="*/ 12 h 17"/>
                    <a:gd name="T34" fmla="*/ 14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4" y="9"/>
                      </a:move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6"/>
                      </a:lnTo>
                      <a:lnTo>
                        <a:pt x="8" y="14"/>
                      </a:lnTo>
                      <a:lnTo>
                        <a:pt x="11" y="12"/>
                      </a:lnTo>
                      <a:lnTo>
                        <a:pt x="14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4" name="Freeform 366"/>
                <p:cNvSpPr>
                  <a:spLocks/>
                </p:cNvSpPr>
                <p:nvPr/>
              </p:nvSpPr>
              <p:spPr bwMode="auto">
                <a:xfrm>
                  <a:off x="2383" y="3181"/>
                  <a:ext cx="16" cy="16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8 h 17"/>
                    <a:gd name="T4" fmla="*/ 16 w 17"/>
                    <a:gd name="T5" fmla="*/ 2 h 17"/>
                    <a:gd name="T6" fmla="*/ 16 w 17"/>
                    <a:gd name="T7" fmla="*/ 0 h 17"/>
                    <a:gd name="T8" fmla="*/ 12 w 17"/>
                    <a:gd name="T9" fmla="*/ 0 h 17"/>
                    <a:gd name="T10" fmla="*/ 8 w 17"/>
                    <a:gd name="T11" fmla="*/ 0 h 17"/>
                    <a:gd name="T12" fmla="*/ 4 w 17"/>
                    <a:gd name="T13" fmla="*/ 2 h 17"/>
                    <a:gd name="T14" fmla="*/ 0 w 17"/>
                    <a:gd name="T15" fmla="*/ 8 h 17"/>
                    <a:gd name="T16" fmla="*/ 0 w 17"/>
                    <a:gd name="T17" fmla="*/ 10 h 17"/>
                    <a:gd name="T18" fmla="*/ 0 w 17"/>
                    <a:gd name="T19" fmla="*/ 13 h 17"/>
                    <a:gd name="T20" fmla="*/ 4 w 17"/>
                    <a:gd name="T21" fmla="*/ 16 h 17"/>
                    <a:gd name="T22" fmla="*/ 8 w 17"/>
                    <a:gd name="T23" fmla="*/ 16 h 17"/>
                    <a:gd name="T24" fmla="*/ 16 w 17"/>
                    <a:gd name="T25" fmla="*/ 8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5" name="Freeform 367"/>
                <p:cNvSpPr>
                  <a:spLocks/>
                </p:cNvSpPr>
                <p:nvPr/>
              </p:nvSpPr>
              <p:spPr bwMode="auto">
                <a:xfrm>
                  <a:off x="2391" y="3175"/>
                  <a:ext cx="16" cy="16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3 h 17"/>
                    <a:gd name="T4" fmla="*/ 1 w 17"/>
                    <a:gd name="T5" fmla="*/ 13 h 17"/>
                    <a:gd name="T6" fmla="*/ 0 w 17"/>
                    <a:gd name="T7" fmla="*/ 12 h 17"/>
                    <a:gd name="T8" fmla="*/ 0 w 17"/>
                    <a:gd name="T9" fmla="*/ 10 h 17"/>
                    <a:gd name="T10" fmla="*/ 0 w 17"/>
                    <a:gd name="T11" fmla="*/ 7 h 17"/>
                    <a:gd name="T12" fmla="*/ 2 w 17"/>
                    <a:gd name="T13" fmla="*/ 5 h 17"/>
                    <a:gd name="T14" fmla="*/ 3 w 17"/>
                    <a:gd name="T15" fmla="*/ 3 h 17"/>
                    <a:gd name="T16" fmla="*/ 6 w 17"/>
                    <a:gd name="T17" fmla="*/ 1 h 17"/>
                    <a:gd name="T18" fmla="*/ 8 w 17"/>
                    <a:gd name="T19" fmla="*/ 0 h 17"/>
                    <a:gd name="T20" fmla="*/ 9 w 17"/>
                    <a:gd name="T21" fmla="*/ 0 h 17"/>
                    <a:gd name="T22" fmla="*/ 11 w 17"/>
                    <a:gd name="T23" fmla="*/ 0 h 17"/>
                    <a:gd name="T24" fmla="*/ 14 w 17"/>
                    <a:gd name="T25" fmla="*/ 3 h 17"/>
                    <a:gd name="T26" fmla="*/ 16 w 17"/>
                    <a:gd name="T27" fmla="*/ 3 h 17"/>
                    <a:gd name="T28" fmla="*/ 16 w 17"/>
                    <a:gd name="T29" fmla="*/ 6 h 17"/>
                    <a:gd name="T30" fmla="*/ 16 w 17"/>
                    <a:gd name="T31" fmla="*/ 8 h 17"/>
                    <a:gd name="T32" fmla="*/ 14 w 17"/>
                    <a:gd name="T33" fmla="*/ 11 h 17"/>
                    <a:gd name="T34" fmla="*/ 12 w 17"/>
                    <a:gd name="T35" fmla="*/ 13 h 17"/>
                    <a:gd name="T36" fmla="*/ 9 w 17"/>
                    <a:gd name="T37" fmla="*/ 14 h 17"/>
                    <a:gd name="T38" fmla="*/ 7 w 17"/>
                    <a:gd name="T39" fmla="*/ 16 h 17"/>
                    <a:gd name="T40" fmla="*/ 6 w 17"/>
                    <a:gd name="T41" fmla="*/ 1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7"/>
                    <a:gd name="T65" fmla="*/ 17 w 17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7">
                      <a:moveTo>
                        <a:pt x="6" y="16"/>
                      </a:move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6" name="Freeform 368"/>
                <p:cNvSpPr>
                  <a:spLocks/>
                </p:cNvSpPr>
                <p:nvPr/>
              </p:nvSpPr>
              <p:spPr bwMode="auto">
                <a:xfrm>
                  <a:off x="2385" y="3181"/>
                  <a:ext cx="16" cy="16"/>
                </a:xfrm>
                <a:custGeom>
                  <a:avLst/>
                  <a:gdLst>
                    <a:gd name="T0" fmla="*/ 13 w 17"/>
                    <a:gd name="T1" fmla="*/ 9 h 17"/>
                    <a:gd name="T2" fmla="*/ 14 w 17"/>
                    <a:gd name="T3" fmla="*/ 7 h 17"/>
                    <a:gd name="T4" fmla="*/ 16 w 17"/>
                    <a:gd name="T5" fmla="*/ 4 h 17"/>
                    <a:gd name="T6" fmla="*/ 14 w 17"/>
                    <a:gd name="T7" fmla="*/ 1 h 17"/>
                    <a:gd name="T8" fmla="*/ 13 w 17"/>
                    <a:gd name="T9" fmla="*/ 1 h 17"/>
                    <a:gd name="T10" fmla="*/ 10 w 17"/>
                    <a:gd name="T11" fmla="*/ 0 h 17"/>
                    <a:gd name="T12" fmla="*/ 8 w 17"/>
                    <a:gd name="T13" fmla="*/ 1 h 17"/>
                    <a:gd name="T14" fmla="*/ 5 w 17"/>
                    <a:gd name="T15" fmla="*/ 2 h 17"/>
                    <a:gd name="T16" fmla="*/ 2 w 17"/>
                    <a:gd name="T17" fmla="*/ 4 h 17"/>
                    <a:gd name="T18" fmla="*/ 1 w 17"/>
                    <a:gd name="T19" fmla="*/ 8 h 17"/>
                    <a:gd name="T20" fmla="*/ 0 w 17"/>
                    <a:gd name="T21" fmla="*/ 12 h 17"/>
                    <a:gd name="T22" fmla="*/ 1 w 17"/>
                    <a:gd name="T23" fmla="*/ 13 h 17"/>
                    <a:gd name="T24" fmla="*/ 1 w 17"/>
                    <a:gd name="T25" fmla="*/ 14 h 17"/>
                    <a:gd name="T26" fmla="*/ 2 w 17"/>
                    <a:gd name="T27" fmla="*/ 16 h 17"/>
                    <a:gd name="T28" fmla="*/ 4 w 17"/>
                    <a:gd name="T29" fmla="*/ 16 h 17"/>
                    <a:gd name="T30" fmla="*/ 8 w 17"/>
                    <a:gd name="T31" fmla="*/ 14 h 17"/>
                    <a:gd name="T32" fmla="*/ 10 w 17"/>
                    <a:gd name="T33" fmla="*/ 12 h 17"/>
                    <a:gd name="T34" fmla="*/ 13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3" y="9"/>
                      </a:moveTo>
                      <a:lnTo>
                        <a:pt x="14" y="7"/>
                      </a:lnTo>
                      <a:lnTo>
                        <a:pt x="16" y="4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7" name="Freeform 369"/>
                <p:cNvSpPr>
                  <a:spLocks/>
                </p:cNvSpPr>
                <p:nvPr/>
              </p:nvSpPr>
              <p:spPr bwMode="auto">
                <a:xfrm>
                  <a:off x="2283" y="3198"/>
                  <a:ext cx="21" cy="40"/>
                </a:xfrm>
                <a:custGeom>
                  <a:avLst/>
                  <a:gdLst>
                    <a:gd name="T0" fmla="*/ 0 w 23"/>
                    <a:gd name="T1" fmla="*/ 28 h 42"/>
                    <a:gd name="T2" fmla="*/ 22 w 23"/>
                    <a:gd name="T3" fmla="*/ 41 h 42"/>
                    <a:gd name="T4" fmla="*/ 22 w 23"/>
                    <a:gd name="T5" fmla="*/ 13 h 42"/>
                    <a:gd name="T6" fmla="*/ 0 w 23"/>
                    <a:gd name="T7" fmla="*/ 0 h 42"/>
                    <a:gd name="T8" fmla="*/ 0 w 23"/>
                    <a:gd name="T9" fmla="*/ 28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2"/>
                    <a:gd name="T17" fmla="*/ 23 w 23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2">
                      <a:moveTo>
                        <a:pt x="0" y="28"/>
                      </a:moveTo>
                      <a:lnTo>
                        <a:pt x="22" y="41"/>
                      </a:lnTo>
                      <a:lnTo>
                        <a:pt x="22" y="13"/>
                      </a:lnTo>
                      <a:lnTo>
                        <a:pt x="0" y="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8" name="Freeform 370"/>
                <p:cNvSpPr>
                  <a:spLocks/>
                </p:cNvSpPr>
                <p:nvPr/>
              </p:nvSpPr>
              <p:spPr bwMode="auto">
                <a:xfrm>
                  <a:off x="2278" y="3207"/>
                  <a:ext cx="25" cy="16"/>
                </a:xfrm>
                <a:custGeom>
                  <a:avLst/>
                  <a:gdLst>
                    <a:gd name="T0" fmla="*/ 8 w 28"/>
                    <a:gd name="T1" fmla="*/ 0 h 17"/>
                    <a:gd name="T2" fmla="*/ 0 w 28"/>
                    <a:gd name="T3" fmla="*/ 5 h 17"/>
                    <a:gd name="T4" fmla="*/ 4 w 28"/>
                    <a:gd name="T5" fmla="*/ 13 h 17"/>
                    <a:gd name="T6" fmla="*/ 17 w 28"/>
                    <a:gd name="T7" fmla="*/ 16 h 17"/>
                    <a:gd name="T8" fmla="*/ 27 w 28"/>
                    <a:gd name="T9" fmla="*/ 10 h 17"/>
                    <a:gd name="T10" fmla="*/ 8 w 28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7"/>
                    <a:gd name="T20" fmla="*/ 28 w 28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7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4" y="13"/>
                      </a:lnTo>
                      <a:lnTo>
                        <a:pt x="17" y="16"/>
                      </a:lnTo>
                      <a:lnTo>
                        <a:pt x="27" y="1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39" name="Freeform 371"/>
                <p:cNvSpPr>
                  <a:spLocks/>
                </p:cNvSpPr>
                <p:nvPr/>
              </p:nvSpPr>
              <p:spPr bwMode="auto">
                <a:xfrm>
                  <a:off x="2291" y="3217"/>
                  <a:ext cx="15" cy="27"/>
                </a:xfrm>
                <a:custGeom>
                  <a:avLst/>
                  <a:gdLst>
                    <a:gd name="T0" fmla="*/ 16 w 17"/>
                    <a:gd name="T1" fmla="*/ 19 h 28"/>
                    <a:gd name="T2" fmla="*/ 0 w 17"/>
                    <a:gd name="T3" fmla="*/ 27 h 28"/>
                    <a:gd name="T4" fmla="*/ 0 w 17"/>
                    <a:gd name="T5" fmla="*/ 12 h 28"/>
                    <a:gd name="T6" fmla="*/ 4 w 17"/>
                    <a:gd name="T7" fmla="*/ 4 h 28"/>
                    <a:gd name="T8" fmla="*/ 16 w 17"/>
                    <a:gd name="T9" fmla="*/ 0 h 28"/>
                    <a:gd name="T10" fmla="*/ 16 w 17"/>
                    <a:gd name="T11" fmla="*/ 19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8"/>
                    <a:gd name="T20" fmla="*/ 17 w 17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8">
                      <a:moveTo>
                        <a:pt x="16" y="19"/>
                      </a:moveTo>
                      <a:lnTo>
                        <a:pt x="0" y="27"/>
                      </a:lnTo>
                      <a:lnTo>
                        <a:pt x="0" y="12"/>
                      </a:lnTo>
                      <a:lnTo>
                        <a:pt x="4" y="4"/>
                      </a:lnTo>
                      <a:lnTo>
                        <a:pt x="16" y="0"/>
                      </a:lnTo>
                      <a:lnTo>
                        <a:pt x="16" y="19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0" name="Freeform 372"/>
                <p:cNvSpPr>
                  <a:spLocks/>
                </p:cNvSpPr>
                <p:nvPr/>
              </p:nvSpPr>
              <p:spPr bwMode="auto">
                <a:xfrm>
                  <a:off x="2271" y="3228"/>
                  <a:ext cx="21" cy="22"/>
                </a:xfrm>
                <a:custGeom>
                  <a:avLst/>
                  <a:gdLst>
                    <a:gd name="T0" fmla="*/ 21 w 22"/>
                    <a:gd name="T1" fmla="*/ 15 h 23"/>
                    <a:gd name="T2" fmla="*/ 19 w 22"/>
                    <a:gd name="T3" fmla="*/ 11 h 23"/>
                    <a:gd name="T4" fmla="*/ 9 w 22"/>
                    <a:gd name="T5" fmla="*/ 13 h 23"/>
                    <a:gd name="T6" fmla="*/ 2 w 22"/>
                    <a:gd name="T7" fmla="*/ 22 h 23"/>
                    <a:gd name="T8" fmla="*/ 0 w 22"/>
                    <a:gd name="T9" fmla="*/ 21 h 23"/>
                    <a:gd name="T10" fmla="*/ 3 w 22"/>
                    <a:gd name="T11" fmla="*/ 9 h 23"/>
                    <a:gd name="T12" fmla="*/ 21 w 22"/>
                    <a:gd name="T13" fmla="*/ 0 h 23"/>
                    <a:gd name="T14" fmla="*/ 21 w 22"/>
                    <a:gd name="T15" fmla="*/ 1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23"/>
                    <a:gd name="T26" fmla="*/ 22 w 2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23">
                      <a:moveTo>
                        <a:pt x="21" y="15"/>
                      </a:moveTo>
                      <a:lnTo>
                        <a:pt x="19" y="11"/>
                      </a:lnTo>
                      <a:lnTo>
                        <a:pt x="9" y="13"/>
                      </a:lnTo>
                      <a:lnTo>
                        <a:pt x="2" y="22"/>
                      </a:lnTo>
                      <a:lnTo>
                        <a:pt x="0" y="21"/>
                      </a:lnTo>
                      <a:lnTo>
                        <a:pt x="3" y="9"/>
                      </a:lnTo>
                      <a:lnTo>
                        <a:pt x="21" y="0"/>
                      </a:lnTo>
                      <a:lnTo>
                        <a:pt x="21" y="15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1" name="Freeform 373"/>
                <p:cNvSpPr>
                  <a:spLocks/>
                </p:cNvSpPr>
                <p:nvPr/>
              </p:nvSpPr>
              <p:spPr bwMode="auto">
                <a:xfrm>
                  <a:off x="2262" y="3232"/>
                  <a:ext cx="16" cy="18"/>
                </a:xfrm>
                <a:custGeom>
                  <a:avLst/>
                  <a:gdLst>
                    <a:gd name="T0" fmla="*/ 0 w 17"/>
                    <a:gd name="T1" fmla="*/ 12 h 19"/>
                    <a:gd name="T2" fmla="*/ 12 w 17"/>
                    <a:gd name="T3" fmla="*/ 18 h 19"/>
                    <a:gd name="T4" fmla="*/ 16 w 17"/>
                    <a:gd name="T5" fmla="*/ 6 h 19"/>
                    <a:gd name="T6" fmla="*/ 6 w 17"/>
                    <a:gd name="T7" fmla="*/ 3 h 19"/>
                    <a:gd name="T8" fmla="*/ 0 w 17"/>
                    <a:gd name="T9" fmla="*/ 0 h 19"/>
                    <a:gd name="T10" fmla="*/ 0 w 17"/>
                    <a:gd name="T11" fmla="*/ 12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9"/>
                    <a:gd name="T20" fmla="*/ 17 w 17"/>
                    <a:gd name="T21" fmla="*/ 19 h 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9">
                      <a:moveTo>
                        <a:pt x="0" y="12"/>
                      </a:moveTo>
                      <a:lnTo>
                        <a:pt x="12" y="18"/>
                      </a:lnTo>
                      <a:lnTo>
                        <a:pt x="16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2" name="Freeform 374"/>
                <p:cNvSpPr>
                  <a:spLocks/>
                </p:cNvSpPr>
                <p:nvPr/>
              </p:nvSpPr>
              <p:spPr bwMode="auto">
                <a:xfrm>
                  <a:off x="2292" y="3218"/>
                  <a:ext cx="16" cy="17"/>
                </a:xfrm>
                <a:custGeom>
                  <a:avLst/>
                  <a:gdLst>
                    <a:gd name="T0" fmla="*/ 16 w 17"/>
                    <a:gd name="T1" fmla="*/ 9 h 17"/>
                    <a:gd name="T2" fmla="*/ 0 w 17"/>
                    <a:gd name="T3" fmla="*/ 16 h 17"/>
                    <a:gd name="T4" fmla="*/ 4 w 17"/>
                    <a:gd name="T5" fmla="*/ 4 h 17"/>
                    <a:gd name="T6" fmla="*/ 16 w 17"/>
                    <a:gd name="T7" fmla="*/ 0 h 17"/>
                    <a:gd name="T8" fmla="*/ 16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9"/>
                      </a:moveTo>
                      <a:lnTo>
                        <a:pt x="0" y="16"/>
                      </a:lnTo>
                      <a:lnTo>
                        <a:pt x="4" y="4"/>
                      </a:lnTo>
                      <a:lnTo>
                        <a:pt x="16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6E8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3" name="Freeform 375"/>
                <p:cNvSpPr>
                  <a:spLocks/>
                </p:cNvSpPr>
                <p:nvPr/>
              </p:nvSpPr>
              <p:spPr bwMode="auto">
                <a:xfrm>
                  <a:off x="2260" y="3222"/>
                  <a:ext cx="32" cy="17"/>
                </a:xfrm>
                <a:custGeom>
                  <a:avLst/>
                  <a:gdLst>
                    <a:gd name="T0" fmla="*/ 0 w 34"/>
                    <a:gd name="T1" fmla="*/ 13 h 18"/>
                    <a:gd name="T2" fmla="*/ 11 w 34"/>
                    <a:gd name="T3" fmla="*/ 17 h 18"/>
                    <a:gd name="T4" fmla="*/ 33 w 34"/>
                    <a:gd name="T5" fmla="*/ 3 h 18"/>
                    <a:gd name="T6" fmla="*/ 14 w 34"/>
                    <a:gd name="T7" fmla="*/ 0 h 18"/>
                    <a:gd name="T8" fmla="*/ 0 w 34"/>
                    <a:gd name="T9" fmla="*/ 1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8"/>
                    <a:gd name="T17" fmla="*/ 34 w 34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8">
                      <a:moveTo>
                        <a:pt x="0" y="13"/>
                      </a:moveTo>
                      <a:lnTo>
                        <a:pt x="11" y="17"/>
                      </a:lnTo>
                      <a:lnTo>
                        <a:pt x="33" y="3"/>
                      </a:lnTo>
                      <a:lnTo>
                        <a:pt x="14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4" name="Freeform 376"/>
                <p:cNvSpPr>
                  <a:spLocks/>
                </p:cNvSpPr>
                <p:nvPr/>
              </p:nvSpPr>
              <p:spPr bwMode="auto">
                <a:xfrm>
                  <a:off x="2276" y="3211"/>
                  <a:ext cx="20" cy="20"/>
                </a:xfrm>
                <a:custGeom>
                  <a:avLst/>
                  <a:gdLst>
                    <a:gd name="T0" fmla="*/ 21 w 22"/>
                    <a:gd name="T1" fmla="*/ 10 h 21"/>
                    <a:gd name="T2" fmla="*/ 7 w 22"/>
                    <a:gd name="T3" fmla="*/ 0 h 21"/>
                    <a:gd name="T4" fmla="*/ 0 w 22"/>
                    <a:gd name="T5" fmla="*/ 11 h 21"/>
                    <a:gd name="T6" fmla="*/ 10 w 22"/>
                    <a:gd name="T7" fmla="*/ 20 h 21"/>
                    <a:gd name="T8" fmla="*/ 21 w 22"/>
                    <a:gd name="T9" fmla="*/ 1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1"/>
                    <a:gd name="T17" fmla="*/ 22 w 2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1">
                      <a:moveTo>
                        <a:pt x="21" y="10"/>
                      </a:move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10" y="20"/>
                      </a:lnTo>
                      <a:lnTo>
                        <a:pt x="21" y="10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5" name="Freeform 377"/>
                <p:cNvSpPr>
                  <a:spLocks/>
                </p:cNvSpPr>
                <p:nvPr/>
              </p:nvSpPr>
              <p:spPr bwMode="auto">
                <a:xfrm>
                  <a:off x="2300" y="3126"/>
                  <a:ext cx="112" cy="67"/>
                </a:xfrm>
                <a:custGeom>
                  <a:avLst/>
                  <a:gdLst>
                    <a:gd name="T0" fmla="*/ 121 w 122"/>
                    <a:gd name="T1" fmla="*/ 13 h 70"/>
                    <a:gd name="T2" fmla="*/ 95 w 122"/>
                    <a:gd name="T3" fmla="*/ 0 h 70"/>
                    <a:gd name="T4" fmla="*/ 0 w 122"/>
                    <a:gd name="T5" fmla="*/ 55 h 70"/>
                    <a:gd name="T6" fmla="*/ 25 w 122"/>
                    <a:gd name="T7" fmla="*/ 69 h 70"/>
                    <a:gd name="T8" fmla="*/ 121 w 122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70"/>
                    <a:gd name="T17" fmla="*/ 122 w 12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70">
                      <a:moveTo>
                        <a:pt x="121" y="13"/>
                      </a:moveTo>
                      <a:lnTo>
                        <a:pt x="95" y="0"/>
                      </a:lnTo>
                      <a:lnTo>
                        <a:pt x="0" y="55"/>
                      </a:lnTo>
                      <a:lnTo>
                        <a:pt x="25" y="69"/>
                      </a:lnTo>
                      <a:lnTo>
                        <a:pt x="121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6" name="Freeform 378"/>
                <p:cNvSpPr>
                  <a:spLocks/>
                </p:cNvSpPr>
                <p:nvPr/>
              </p:nvSpPr>
              <p:spPr bwMode="auto">
                <a:xfrm>
                  <a:off x="2323" y="3139"/>
                  <a:ext cx="89" cy="80"/>
                </a:xfrm>
                <a:custGeom>
                  <a:avLst/>
                  <a:gdLst>
                    <a:gd name="T0" fmla="*/ 96 w 97"/>
                    <a:gd name="T1" fmla="*/ 0 h 84"/>
                    <a:gd name="T2" fmla="*/ 0 w 97"/>
                    <a:gd name="T3" fmla="*/ 54 h 84"/>
                    <a:gd name="T4" fmla="*/ 0 w 97"/>
                    <a:gd name="T5" fmla="*/ 83 h 84"/>
                    <a:gd name="T6" fmla="*/ 96 w 97"/>
                    <a:gd name="T7" fmla="*/ 28 h 84"/>
                    <a:gd name="T8" fmla="*/ 96 w 97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4"/>
                    <a:gd name="T17" fmla="*/ 97 w 97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4">
                      <a:moveTo>
                        <a:pt x="96" y="0"/>
                      </a:moveTo>
                      <a:lnTo>
                        <a:pt x="0" y="54"/>
                      </a:lnTo>
                      <a:lnTo>
                        <a:pt x="0" y="83"/>
                      </a:lnTo>
                      <a:lnTo>
                        <a:pt x="96" y="28"/>
                      </a:lnTo>
                      <a:lnTo>
                        <a:pt x="96" y="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7" name="Freeform 379"/>
                <p:cNvSpPr>
                  <a:spLocks/>
                </p:cNvSpPr>
                <p:nvPr/>
              </p:nvSpPr>
              <p:spPr bwMode="auto">
                <a:xfrm>
                  <a:off x="2300" y="3178"/>
                  <a:ext cx="24" cy="41"/>
                </a:xfrm>
                <a:custGeom>
                  <a:avLst/>
                  <a:gdLst>
                    <a:gd name="T0" fmla="*/ 25 w 26"/>
                    <a:gd name="T1" fmla="*/ 13 h 43"/>
                    <a:gd name="T2" fmla="*/ 0 w 26"/>
                    <a:gd name="T3" fmla="*/ 0 h 43"/>
                    <a:gd name="T4" fmla="*/ 0 w 26"/>
                    <a:gd name="T5" fmla="*/ 28 h 43"/>
                    <a:gd name="T6" fmla="*/ 25 w 26"/>
                    <a:gd name="T7" fmla="*/ 42 h 43"/>
                    <a:gd name="T8" fmla="*/ 25 w 26"/>
                    <a:gd name="T9" fmla="*/ 1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3"/>
                    <a:gd name="T17" fmla="*/ 26 w 26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3">
                      <a:moveTo>
                        <a:pt x="25" y="13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25" y="42"/>
                      </a:lnTo>
                      <a:lnTo>
                        <a:pt x="25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8" name="Freeform 380"/>
                <p:cNvSpPr>
                  <a:spLocks/>
                </p:cNvSpPr>
                <p:nvPr/>
              </p:nvSpPr>
              <p:spPr bwMode="auto">
                <a:xfrm>
                  <a:off x="2283" y="3194"/>
                  <a:ext cx="32" cy="20"/>
                </a:xfrm>
                <a:custGeom>
                  <a:avLst/>
                  <a:gdLst>
                    <a:gd name="T0" fmla="*/ 11 w 35"/>
                    <a:gd name="T1" fmla="*/ 0 h 21"/>
                    <a:gd name="T2" fmla="*/ 0 w 35"/>
                    <a:gd name="T3" fmla="*/ 6 h 21"/>
                    <a:gd name="T4" fmla="*/ 21 w 35"/>
                    <a:gd name="T5" fmla="*/ 20 h 21"/>
                    <a:gd name="T6" fmla="*/ 34 w 35"/>
                    <a:gd name="T7" fmla="*/ 13 h 21"/>
                    <a:gd name="T8" fmla="*/ 11 w 35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1"/>
                    <a:gd name="T17" fmla="*/ 35 w 3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1">
                      <a:moveTo>
                        <a:pt x="11" y="0"/>
                      </a:moveTo>
                      <a:lnTo>
                        <a:pt x="0" y="6"/>
                      </a:lnTo>
                      <a:lnTo>
                        <a:pt x="21" y="20"/>
                      </a:lnTo>
                      <a:lnTo>
                        <a:pt x="34" y="1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49" name="Freeform 381"/>
                <p:cNvSpPr>
                  <a:spLocks/>
                </p:cNvSpPr>
                <p:nvPr/>
              </p:nvSpPr>
              <p:spPr bwMode="auto">
                <a:xfrm>
                  <a:off x="2303" y="3206"/>
                  <a:ext cx="16" cy="32"/>
                </a:xfrm>
                <a:custGeom>
                  <a:avLst/>
                  <a:gdLst>
                    <a:gd name="T0" fmla="*/ 16 w 17"/>
                    <a:gd name="T1" fmla="*/ 25 h 34"/>
                    <a:gd name="T2" fmla="*/ 0 w 17"/>
                    <a:gd name="T3" fmla="*/ 33 h 34"/>
                    <a:gd name="T4" fmla="*/ 0 w 17"/>
                    <a:gd name="T5" fmla="*/ 6 h 34"/>
                    <a:gd name="T6" fmla="*/ 16 w 17"/>
                    <a:gd name="T7" fmla="*/ 0 h 34"/>
                    <a:gd name="T8" fmla="*/ 16 w 17"/>
                    <a:gd name="T9" fmla="*/ 25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4"/>
                    <a:gd name="T17" fmla="*/ 17 w 17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4">
                      <a:moveTo>
                        <a:pt x="16" y="25"/>
                      </a:moveTo>
                      <a:lnTo>
                        <a:pt x="0" y="33"/>
                      </a:lnTo>
                      <a:lnTo>
                        <a:pt x="0" y="6"/>
                      </a:lnTo>
                      <a:lnTo>
                        <a:pt x="16" y="0"/>
                      </a:lnTo>
                      <a:lnTo>
                        <a:pt x="16" y="25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50" name="Freeform 382"/>
                <p:cNvSpPr>
                  <a:spLocks/>
                </p:cNvSpPr>
                <p:nvPr/>
              </p:nvSpPr>
              <p:spPr bwMode="auto">
                <a:xfrm>
                  <a:off x="2373" y="3169"/>
                  <a:ext cx="113" cy="68"/>
                </a:xfrm>
                <a:custGeom>
                  <a:avLst/>
                  <a:gdLst>
                    <a:gd name="T0" fmla="*/ 122 w 123"/>
                    <a:gd name="T1" fmla="*/ 14 h 72"/>
                    <a:gd name="T2" fmla="*/ 97 w 123"/>
                    <a:gd name="T3" fmla="*/ 0 h 72"/>
                    <a:gd name="T4" fmla="*/ 0 w 123"/>
                    <a:gd name="T5" fmla="*/ 56 h 72"/>
                    <a:gd name="T6" fmla="*/ 24 w 123"/>
                    <a:gd name="T7" fmla="*/ 71 h 72"/>
                    <a:gd name="T8" fmla="*/ 122 w 123"/>
                    <a:gd name="T9" fmla="*/ 14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2"/>
                    <a:gd name="T17" fmla="*/ 123 w 123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2">
                      <a:moveTo>
                        <a:pt x="122" y="14"/>
                      </a:moveTo>
                      <a:lnTo>
                        <a:pt x="97" y="0"/>
                      </a:lnTo>
                      <a:lnTo>
                        <a:pt x="0" y="56"/>
                      </a:lnTo>
                      <a:lnTo>
                        <a:pt x="24" y="71"/>
                      </a:lnTo>
                      <a:lnTo>
                        <a:pt x="122" y="14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51" name="Freeform 383"/>
                <p:cNvSpPr>
                  <a:spLocks/>
                </p:cNvSpPr>
                <p:nvPr/>
              </p:nvSpPr>
              <p:spPr bwMode="auto">
                <a:xfrm>
                  <a:off x="2373" y="3222"/>
                  <a:ext cx="24" cy="42"/>
                </a:xfrm>
                <a:custGeom>
                  <a:avLst/>
                  <a:gdLst>
                    <a:gd name="T0" fmla="*/ 25 w 26"/>
                    <a:gd name="T1" fmla="*/ 14 h 44"/>
                    <a:gd name="T2" fmla="*/ 0 w 26"/>
                    <a:gd name="T3" fmla="*/ 0 h 44"/>
                    <a:gd name="T4" fmla="*/ 0 w 26"/>
                    <a:gd name="T5" fmla="*/ 28 h 44"/>
                    <a:gd name="T6" fmla="*/ 25 w 26"/>
                    <a:gd name="T7" fmla="*/ 43 h 44"/>
                    <a:gd name="T8" fmla="*/ 25 w 26"/>
                    <a:gd name="T9" fmla="*/ 1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4"/>
                    <a:gd name="T17" fmla="*/ 26 w 26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4">
                      <a:moveTo>
                        <a:pt x="25" y="14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25" y="43"/>
                      </a:lnTo>
                      <a:lnTo>
                        <a:pt x="25" y="14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652" name="Freeform 384"/>
                <p:cNvSpPr>
                  <a:spLocks/>
                </p:cNvSpPr>
                <p:nvPr/>
              </p:nvSpPr>
              <p:spPr bwMode="auto">
                <a:xfrm>
                  <a:off x="2396" y="3183"/>
                  <a:ext cx="90" cy="81"/>
                </a:xfrm>
                <a:custGeom>
                  <a:avLst/>
                  <a:gdLst>
                    <a:gd name="T0" fmla="*/ 97 w 98"/>
                    <a:gd name="T1" fmla="*/ 0 h 85"/>
                    <a:gd name="T2" fmla="*/ 0 w 98"/>
                    <a:gd name="T3" fmla="*/ 55 h 85"/>
                    <a:gd name="T4" fmla="*/ 0 w 98"/>
                    <a:gd name="T5" fmla="*/ 84 h 85"/>
                    <a:gd name="T6" fmla="*/ 97 w 98"/>
                    <a:gd name="T7" fmla="*/ 28 h 85"/>
                    <a:gd name="T8" fmla="*/ 97 w 98"/>
                    <a:gd name="T9" fmla="*/ 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85"/>
                    <a:gd name="T17" fmla="*/ 98 w 98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85">
                      <a:moveTo>
                        <a:pt x="97" y="0"/>
                      </a:moveTo>
                      <a:lnTo>
                        <a:pt x="0" y="55"/>
                      </a:lnTo>
                      <a:lnTo>
                        <a:pt x="0" y="84"/>
                      </a:lnTo>
                      <a:lnTo>
                        <a:pt x="97" y="28"/>
                      </a:lnTo>
                      <a:lnTo>
                        <a:pt x="97" y="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</p:grpSp>
          <p:pic>
            <p:nvPicPr>
              <p:cNvPr id="20499" name="Picture 3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1439"/>
                <a:ext cx="36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20500" name="Picture 38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2" y="1467"/>
                <a:ext cx="52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grpSp>
            <p:nvGrpSpPr>
              <p:cNvPr id="20501" name="Group 387"/>
              <p:cNvGrpSpPr>
                <a:grpSpLocks/>
              </p:cNvGrpSpPr>
              <p:nvPr/>
            </p:nvGrpSpPr>
            <p:grpSpPr bwMode="auto">
              <a:xfrm>
                <a:off x="1629" y="1411"/>
                <a:ext cx="332" cy="308"/>
                <a:chOff x="1166" y="1703"/>
                <a:chExt cx="401" cy="542"/>
              </a:xfrm>
            </p:grpSpPr>
            <p:sp>
              <p:nvSpPr>
                <p:cNvPr id="20504" name="Freeform 388"/>
                <p:cNvSpPr>
                  <a:spLocks/>
                </p:cNvSpPr>
                <p:nvPr/>
              </p:nvSpPr>
              <p:spPr bwMode="auto">
                <a:xfrm>
                  <a:off x="1385" y="1703"/>
                  <a:ext cx="63" cy="277"/>
                </a:xfrm>
                <a:custGeom>
                  <a:avLst/>
                  <a:gdLst>
                    <a:gd name="T0" fmla="*/ 0 w 63"/>
                    <a:gd name="T1" fmla="*/ 262 h 277"/>
                    <a:gd name="T2" fmla="*/ 15 w 63"/>
                    <a:gd name="T3" fmla="*/ 2 h 277"/>
                    <a:gd name="T4" fmla="*/ 28 w 63"/>
                    <a:gd name="T5" fmla="*/ 0 h 277"/>
                    <a:gd name="T6" fmla="*/ 41 w 63"/>
                    <a:gd name="T7" fmla="*/ 2 h 277"/>
                    <a:gd name="T8" fmla="*/ 62 w 63"/>
                    <a:gd name="T9" fmla="*/ 262 h 277"/>
                    <a:gd name="T10" fmla="*/ 59 w 63"/>
                    <a:gd name="T11" fmla="*/ 264 h 277"/>
                    <a:gd name="T12" fmla="*/ 56 w 63"/>
                    <a:gd name="T13" fmla="*/ 267 h 277"/>
                    <a:gd name="T14" fmla="*/ 52 w 63"/>
                    <a:gd name="T15" fmla="*/ 269 h 277"/>
                    <a:gd name="T16" fmla="*/ 48 w 63"/>
                    <a:gd name="T17" fmla="*/ 271 h 277"/>
                    <a:gd name="T18" fmla="*/ 42 w 63"/>
                    <a:gd name="T19" fmla="*/ 273 h 277"/>
                    <a:gd name="T20" fmla="*/ 36 w 63"/>
                    <a:gd name="T21" fmla="*/ 275 h 277"/>
                    <a:gd name="T22" fmla="*/ 32 w 63"/>
                    <a:gd name="T23" fmla="*/ 276 h 277"/>
                    <a:gd name="T24" fmla="*/ 29 w 63"/>
                    <a:gd name="T25" fmla="*/ 276 h 277"/>
                    <a:gd name="T26" fmla="*/ 25 w 63"/>
                    <a:gd name="T27" fmla="*/ 276 h 277"/>
                    <a:gd name="T28" fmla="*/ 20 w 63"/>
                    <a:gd name="T29" fmla="*/ 275 h 277"/>
                    <a:gd name="T30" fmla="*/ 17 w 63"/>
                    <a:gd name="T31" fmla="*/ 274 h 277"/>
                    <a:gd name="T32" fmla="*/ 14 w 63"/>
                    <a:gd name="T33" fmla="*/ 273 h 277"/>
                    <a:gd name="T34" fmla="*/ 11 w 63"/>
                    <a:gd name="T35" fmla="*/ 273 h 277"/>
                    <a:gd name="T36" fmla="*/ 9 w 63"/>
                    <a:gd name="T37" fmla="*/ 271 h 277"/>
                    <a:gd name="T38" fmla="*/ 5 w 63"/>
                    <a:gd name="T39" fmla="*/ 269 h 277"/>
                    <a:gd name="T40" fmla="*/ 2 w 63"/>
                    <a:gd name="T41" fmla="*/ 267 h 277"/>
                    <a:gd name="T42" fmla="*/ 1 w 63"/>
                    <a:gd name="T43" fmla="*/ 264 h 277"/>
                    <a:gd name="T44" fmla="*/ 0 w 63"/>
                    <a:gd name="T45" fmla="*/ 263 h 277"/>
                    <a:gd name="T46" fmla="*/ 0 w 63"/>
                    <a:gd name="T47" fmla="*/ 262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"/>
                    <a:gd name="T73" fmla="*/ 0 h 277"/>
                    <a:gd name="T74" fmla="*/ 63 w 63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" h="277">
                      <a:moveTo>
                        <a:pt x="0" y="262"/>
                      </a:moveTo>
                      <a:lnTo>
                        <a:pt x="15" y="2"/>
                      </a:lnTo>
                      <a:lnTo>
                        <a:pt x="28" y="0"/>
                      </a:lnTo>
                      <a:lnTo>
                        <a:pt x="41" y="2"/>
                      </a:lnTo>
                      <a:lnTo>
                        <a:pt x="62" y="262"/>
                      </a:lnTo>
                      <a:lnTo>
                        <a:pt x="59" y="264"/>
                      </a:lnTo>
                      <a:lnTo>
                        <a:pt x="56" y="267"/>
                      </a:lnTo>
                      <a:lnTo>
                        <a:pt x="52" y="269"/>
                      </a:lnTo>
                      <a:lnTo>
                        <a:pt x="48" y="271"/>
                      </a:lnTo>
                      <a:lnTo>
                        <a:pt x="42" y="273"/>
                      </a:lnTo>
                      <a:lnTo>
                        <a:pt x="36" y="275"/>
                      </a:lnTo>
                      <a:lnTo>
                        <a:pt x="32" y="276"/>
                      </a:lnTo>
                      <a:lnTo>
                        <a:pt x="29" y="276"/>
                      </a:lnTo>
                      <a:lnTo>
                        <a:pt x="25" y="276"/>
                      </a:lnTo>
                      <a:lnTo>
                        <a:pt x="20" y="275"/>
                      </a:lnTo>
                      <a:lnTo>
                        <a:pt x="17" y="274"/>
                      </a:lnTo>
                      <a:lnTo>
                        <a:pt x="14" y="273"/>
                      </a:lnTo>
                      <a:lnTo>
                        <a:pt x="11" y="273"/>
                      </a:lnTo>
                      <a:lnTo>
                        <a:pt x="9" y="271"/>
                      </a:lnTo>
                      <a:lnTo>
                        <a:pt x="5" y="269"/>
                      </a:lnTo>
                      <a:lnTo>
                        <a:pt x="2" y="267"/>
                      </a:lnTo>
                      <a:lnTo>
                        <a:pt x="1" y="264"/>
                      </a:lnTo>
                      <a:lnTo>
                        <a:pt x="0" y="263"/>
                      </a:lnTo>
                      <a:lnTo>
                        <a:pt x="0" y="262"/>
                      </a:lnTo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05" name="Freeform 389"/>
                <p:cNvSpPr>
                  <a:spLocks/>
                </p:cNvSpPr>
                <p:nvPr/>
              </p:nvSpPr>
              <p:spPr bwMode="auto">
                <a:xfrm>
                  <a:off x="1444" y="1737"/>
                  <a:ext cx="62" cy="276"/>
                </a:xfrm>
                <a:custGeom>
                  <a:avLst/>
                  <a:gdLst>
                    <a:gd name="T0" fmla="*/ 0 w 62"/>
                    <a:gd name="T1" fmla="*/ 261 h 276"/>
                    <a:gd name="T2" fmla="*/ 15 w 62"/>
                    <a:gd name="T3" fmla="*/ 2 h 276"/>
                    <a:gd name="T4" fmla="*/ 28 w 62"/>
                    <a:gd name="T5" fmla="*/ 0 h 276"/>
                    <a:gd name="T6" fmla="*/ 39 w 62"/>
                    <a:gd name="T7" fmla="*/ 2 h 276"/>
                    <a:gd name="T8" fmla="*/ 61 w 62"/>
                    <a:gd name="T9" fmla="*/ 261 h 276"/>
                    <a:gd name="T10" fmla="*/ 58 w 62"/>
                    <a:gd name="T11" fmla="*/ 264 h 276"/>
                    <a:gd name="T12" fmla="*/ 55 w 62"/>
                    <a:gd name="T13" fmla="*/ 266 h 276"/>
                    <a:gd name="T14" fmla="*/ 51 w 62"/>
                    <a:gd name="T15" fmla="*/ 268 h 276"/>
                    <a:gd name="T16" fmla="*/ 47 w 62"/>
                    <a:gd name="T17" fmla="*/ 270 h 276"/>
                    <a:gd name="T18" fmla="*/ 41 w 62"/>
                    <a:gd name="T19" fmla="*/ 272 h 276"/>
                    <a:gd name="T20" fmla="*/ 35 w 62"/>
                    <a:gd name="T21" fmla="*/ 275 h 276"/>
                    <a:gd name="T22" fmla="*/ 32 w 62"/>
                    <a:gd name="T23" fmla="*/ 275 h 276"/>
                    <a:gd name="T24" fmla="*/ 29 w 62"/>
                    <a:gd name="T25" fmla="*/ 275 h 276"/>
                    <a:gd name="T26" fmla="*/ 25 w 62"/>
                    <a:gd name="T27" fmla="*/ 275 h 276"/>
                    <a:gd name="T28" fmla="*/ 21 w 62"/>
                    <a:gd name="T29" fmla="*/ 275 h 276"/>
                    <a:gd name="T30" fmla="*/ 17 w 62"/>
                    <a:gd name="T31" fmla="*/ 274 h 276"/>
                    <a:gd name="T32" fmla="*/ 14 w 62"/>
                    <a:gd name="T33" fmla="*/ 272 h 276"/>
                    <a:gd name="T34" fmla="*/ 12 w 62"/>
                    <a:gd name="T35" fmla="*/ 271 h 276"/>
                    <a:gd name="T36" fmla="*/ 8 w 62"/>
                    <a:gd name="T37" fmla="*/ 270 h 276"/>
                    <a:gd name="T38" fmla="*/ 6 w 62"/>
                    <a:gd name="T39" fmla="*/ 268 h 276"/>
                    <a:gd name="T40" fmla="*/ 2 w 62"/>
                    <a:gd name="T41" fmla="*/ 266 h 276"/>
                    <a:gd name="T42" fmla="*/ 1 w 62"/>
                    <a:gd name="T43" fmla="*/ 264 h 276"/>
                    <a:gd name="T44" fmla="*/ 0 w 62"/>
                    <a:gd name="T45" fmla="*/ 262 h 276"/>
                    <a:gd name="T46" fmla="*/ 0 w 62"/>
                    <a:gd name="T47" fmla="*/ 261 h 27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2"/>
                    <a:gd name="T73" fmla="*/ 0 h 276"/>
                    <a:gd name="T74" fmla="*/ 62 w 62"/>
                    <a:gd name="T75" fmla="*/ 276 h 27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2" h="276">
                      <a:moveTo>
                        <a:pt x="0" y="261"/>
                      </a:moveTo>
                      <a:lnTo>
                        <a:pt x="15" y="2"/>
                      </a:lnTo>
                      <a:lnTo>
                        <a:pt x="28" y="0"/>
                      </a:lnTo>
                      <a:lnTo>
                        <a:pt x="39" y="2"/>
                      </a:lnTo>
                      <a:lnTo>
                        <a:pt x="61" y="261"/>
                      </a:lnTo>
                      <a:lnTo>
                        <a:pt x="58" y="264"/>
                      </a:lnTo>
                      <a:lnTo>
                        <a:pt x="55" y="266"/>
                      </a:lnTo>
                      <a:lnTo>
                        <a:pt x="51" y="268"/>
                      </a:lnTo>
                      <a:lnTo>
                        <a:pt x="47" y="270"/>
                      </a:lnTo>
                      <a:lnTo>
                        <a:pt x="41" y="272"/>
                      </a:lnTo>
                      <a:lnTo>
                        <a:pt x="35" y="275"/>
                      </a:lnTo>
                      <a:lnTo>
                        <a:pt x="32" y="275"/>
                      </a:lnTo>
                      <a:lnTo>
                        <a:pt x="29" y="275"/>
                      </a:lnTo>
                      <a:lnTo>
                        <a:pt x="25" y="275"/>
                      </a:lnTo>
                      <a:lnTo>
                        <a:pt x="21" y="275"/>
                      </a:lnTo>
                      <a:lnTo>
                        <a:pt x="17" y="274"/>
                      </a:lnTo>
                      <a:lnTo>
                        <a:pt x="14" y="272"/>
                      </a:lnTo>
                      <a:lnTo>
                        <a:pt x="12" y="271"/>
                      </a:lnTo>
                      <a:lnTo>
                        <a:pt x="8" y="270"/>
                      </a:lnTo>
                      <a:lnTo>
                        <a:pt x="6" y="268"/>
                      </a:lnTo>
                      <a:lnTo>
                        <a:pt x="2" y="266"/>
                      </a:lnTo>
                      <a:lnTo>
                        <a:pt x="1" y="264"/>
                      </a:lnTo>
                      <a:lnTo>
                        <a:pt x="0" y="262"/>
                      </a:lnTo>
                      <a:lnTo>
                        <a:pt x="0" y="261"/>
                      </a:lnTo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06" name="Freeform 390"/>
                <p:cNvSpPr>
                  <a:spLocks/>
                </p:cNvSpPr>
                <p:nvPr/>
              </p:nvSpPr>
              <p:spPr bwMode="auto">
                <a:xfrm>
                  <a:off x="1413" y="1703"/>
                  <a:ext cx="34" cy="277"/>
                </a:xfrm>
                <a:custGeom>
                  <a:avLst/>
                  <a:gdLst>
                    <a:gd name="T0" fmla="*/ 6 w 34"/>
                    <a:gd name="T1" fmla="*/ 276 h 277"/>
                    <a:gd name="T2" fmla="*/ 10 w 34"/>
                    <a:gd name="T3" fmla="*/ 276 h 277"/>
                    <a:gd name="T4" fmla="*/ 13 w 34"/>
                    <a:gd name="T5" fmla="*/ 275 h 277"/>
                    <a:gd name="T6" fmla="*/ 17 w 34"/>
                    <a:gd name="T7" fmla="*/ 274 h 277"/>
                    <a:gd name="T8" fmla="*/ 19 w 34"/>
                    <a:gd name="T9" fmla="*/ 273 h 277"/>
                    <a:gd name="T10" fmla="*/ 24 w 34"/>
                    <a:gd name="T11" fmla="*/ 271 h 277"/>
                    <a:gd name="T12" fmla="*/ 26 w 34"/>
                    <a:gd name="T13" fmla="*/ 270 h 277"/>
                    <a:gd name="T14" fmla="*/ 28 w 34"/>
                    <a:gd name="T15" fmla="*/ 269 h 277"/>
                    <a:gd name="T16" fmla="*/ 30 w 34"/>
                    <a:gd name="T17" fmla="*/ 267 h 277"/>
                    <a:gd name="T18" fmla="*/ 32 w 34"/>
                    <a:gd name="T19" fmla="*/ 264 h 277"/>
                    <a:gd name="T20" fmla="*/ 33 w 34"/>
                    <a:gd name="T21" fmla="*/ 262 h 277"/>
                    <a:gd name="T22" fmla="*/ 12 w 34"/>
                    <a:gd name="T23" fmla="*/ 2 h 277"/>
                    <a:gd name="T24" fmla="*/ 0 w 34"/>
                    <a:gd name="T25" fmla="*/ 0 h 277"/>
                    <a:gd name="T26" fmla="*/ 0 w 34"/>
                    <a:gd name="T27" fmla="*/ 276 h 277"/>
                    <a:gd name="T28" fmla="*/ 6 w 34"/>
                    <a:gd name="T29" fmla="*/ 276 h 27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"/>
                    <a:gd name="T46" fmla="*/ 0 h 277"/>
                    <a:gd name="T47" fmla="*/ 34 w 34"/>
                    <a:gd name="T48" fmla="*/ 277 h 27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" h="277">
                      <a:moveTo>
                        <a:pt x="6" y="276"/>
                      </a:moveTo>
                      <a:lnTo>
                        <a:pt x="10" y="276"/>
                      </a:lnTo>
                      <a:lnTo>
                        <a:pt x="13" y="275"/>
                      </a:lnTo>
                      <a:lnTo>
                        <a:pt x="17" y="274"/>
                      </a:lnTo>
                      <a:lnTo>
                        <a:pt x="19" y="273"/>
                      </a:lnTo>
                      <a:lnTo>
                        <a:pt x="24" y="271"/>
                      </a:lnTo>
                      <a:lnTo>
                        <a:pt x="26" y="270"/>
                      </a:lnTo>
                      <a:lnTo>
                        <a:pt x="28" y="269"/>
                      </a:lnTo>
                      <a:lnTo>
                        <a:pt x="30" y="267"/>
                      </a:lnTo>
                      <a:lnTo>
                        <a:pt x="32" y="264"/>
                      </a:lnTo>
                      <a:lnTo>
                        <a:pt x="33" y="262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276"/>
                      </a:lnTo>
                      <a:lnTo>
                        <a:pt x="6" y="276"/>
                      </a:lnTo>
                    </a:path>
                  </a:pathLst>
                </a:custGeom>
                <a:solidFill>
                  <a:srgbClr val="99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07" name="Freeform 391"/>
                <p:cNvSpPr>
                  <a:spLocks/>
                </p:cNvSpPr>
                <p:nvPr/>
              </p:nvSpPr>
              <p:spPr bwMode="auto">
                <a:xfrm>
                  <a:off x="1385" y="1998"/>
                  <a:ext cx="182" cy="195"/>
                </a:xfrm>
                <a:custGeom>
                  <a:avLst/>
                  <a:gdLst>
                    <a:gd name="T0" fmla="*/ 181 w 182"/>
                    <a:gd name="T1" fmla="*/ 0 h 195"/>
                    <a:gd name="T2" fmla="*/ 0 w 182"/>
                    <a:gd name="T3" fmla="*/ 103 h 195"/>
                    <a:gd name="T4" fmla="*/ 0 w 182"/>
                    <a:gd name="T5" fmla="*/ 194 h 195"/>
                    <a:gd name="T6" fmla="*/ 181 w 182"/>
                    <a:gd name="T7" fmla="*/ 89 h 195"/>
                    <a:gd name="T8" fmla="*/ 181 w 182"/>
                    <a:gd name="T9" fmla="*/ 0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195"/>
                    <a:gd name="T17" fmla="*/ 182 w 182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195">
                      <a:moveTo>
                        <a:pt x="181" y="0"/>
                      </a:moveTo>
                      <a:lnTo>
                        <a:pt x="0" y="103"/>
                      </a:lnTo>
                      <a:lnTo>
                        <a:pt x="0" y="194"/>
                      </a:lnTo>
                      <a:lnTo>
                        <a:pt x="181" y="89"/>
                      </a:lnTo>
                      <a:lnTo>
                        <a:pt x="181" y="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08" name="Freeform 392"/>
                <p:cNvSpPr>
                  <a:spLocks/>
                </p:cNvSpPr>
                <p:nvPr/>
              </p:nvSpPr>
              <p:spPr bwMode="auto">
                <a:xfrm>
                  <a:off x="1166" y="1976"/>
                  <a:ext cx="220" cy="217"/>
                </a:xfrm>
                <a:custGeom>
                  <a:avLst/>
                  <a:gdLst>
                    <a:gd name="T0" fmla="*/ 0 w 220"/>
                    <a:gd name="T1" fmla="*/ 0 h 217"/>
                    <a:gd name="T2" fmla="*/ 219 w 220"/>
                    <a:gd name="T3" fmla="*/ 125 h 217"/>
                    <a:gd name="T4" fmla="*/ 219 w 220"/>
                    <a:gd name="T5" fmla="*/ 216 h 217"/>
                    <a:gd name="T6" fmla="*/ 0 w 220"/>
                    <a:gd name="T7" fmla="*/ 90 h 217"/>
                    <a:gd name="T8" fmla="*/ 0 w 220"/>
                    <a:gd name="T9" fmla="*/ 0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217"/>
                    <a:gd name="T17" fmla="*/ 220 w 220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217">
                      <a:moveTo>
                        <a:pt x="0" y="0"/>
                      </a:moveTo>
                      <a:lnTo>
                        <a:pt x="219" y="125"/>
                      </a:lnTo>
                      <a:lnTo>
                        <a:pt x="219" y="216"/>
                      </a:lnTo>
                      <a:lnTo>
                        <a:pt x="0" y="9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09" name="Freeform 393"/>
                <p:cNvSpPr>
                  <a:spLocks/>
                </p:cNvSpPr>
                <p:nvPr/>
              </p:nvSpPr>
              <p:spPr bwMode="auto">
                <a:xfrm>
                  <a:off x="1166" y="1871"/>
                  <a:ext cx="401" cy="231"/>
                </a:xfrm>
                <a:custGeom>
                  <a:avLst/>
                  <a:gdLst>
                    <a:gd name="T0" fmla="*/ 400 w 401"/>
                    <a:gd name="T1" fmla="*/ 126 h 231"/>
                    <a:gd name="T2" fmla="*/ 219 w 401"/>
                    <a:gd name="T3" fmla="*/ 230 h 231"/>
                    <a:gd name="T4" fmla="*/ 0 w 401"/>
                    <a:gd name="T5" fmla="*/ 103 h 231"/>
                    <a:gd name="T6" fmla="*/ 180 w 401"/>
                    <a:gd name="T7" fmla="*/ 0 h 231"/>
                    <a:gd name="T8" fmla="*/ 400 w 401"/>
                    <a:gd name="T9" fmla="*/ 126 h 2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"/>
                    <a:gd name="T16" fmla="*/ 0 h 231"/>
                    <a:gd name="T17" fmla="*/ 401 w 401"/>
                    <a:gd name="T18" fmla="*/ 231 h 2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" h="231">
                      <a:moveTo>
                        <a:pt x="400" y="126"/>
                      </a:moveTo>
                      <a:lnTo>
                        <a:pt x="219" y="230"/>
                      </a:lnTo>
                      <a:lnTo>
                        <a:pt x="0" y="103"/>
                      </a:lnTo>
                      <a:lnTo>
                        <a:pt x="180" y="0"/>
                      </a:lnTo>
                      <a:lnTo>
                        <a:pt x="400" y="126"/>
                      </a:lnTo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0" name="Freeform 394"/>
                <p:cNvSpPr>
                  <a:spLocks/>
                </p:cNvSpPr>
                <p:nvPr/>
              </p:nvSpPr>
              <p:spPr bwMode="auto">
                <a:xfrm>
                  <a:off x="1246" y="1986"/>
                  <a:ext cx="59" cy="70"/>
                </a:xfrm>
                <a:custGeom>
                  <a:avLst/>
                  <a:gdLst>
                    <a:gd name="T0" fmla="*/ 58 w 59"/>
                    <a:gd name="T1" fmla="*/ 0 h 70"/>
                    <a:gd name="T2" fmla="*/ 58 w 59"/>
                    <a:gd name="T3" fmla="*/ 69 h 70"/>
                    <a:gd name="T4" fmla="*/ 0 w 59"/>
                    <a:gd name="T5" fmla="*/ 35 h 70"/>
                    <a:gd name="T6" fmla="*/ 58 w 59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"/>
                    <a:gd name="T13" fmla="*/ 0 h 70"/>
                    <a:gd name="T14" fmla="*/ 59 w 59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" h="70">
                      <a:moveTo>
                        <a:pt x="58" y="0"/>
                      </a:moveTo>
                      <a:lnTo>
                        <a:pt x="58" y="69"/>
                      </a:lnTo>
                      <a:lnTo>
                        <a:pt x="0" y="3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1" name="Freeform 395"/>
                <p:cNvSpPr>
                  <a:spLocks/>
                </p:cNvSpPr>
                <p:nvPr/>
              </p:nvSpPr>
              <p:spPr bwMode="auto">
                <a:xfrm>
                  <a:off x="1398" y="2103"/>
                  <a:ext cx="33" cy="64"/>
                </a:xfrm>
                <a:custGeom>
                  <a:avLst/>
                  <a:gdLst>
                    <a:gd name="T0" fmla="*/ 32 w 33"/>
                    <a:gd name="T1" fmla="*/ 0 h 64"/>
                    <a:gd name="T2" fmla="*/ 0 w 33"/>
                    <a:gd name="T3" fmla="*/ 18 h 64"/>
                    <a:gd name="T4" fmla="*/ 0 w 33"/>
                    <a:gd name="T5" fmla="*/ 63 h 64"/>
                    <a:gd name="T6" fmla="*/ 32 w 33"/>
                    <a:gd name="T7" fmla="*/ 45 h 64"/>
                    <a:gd name="T8" fmla="*/ 32 w 33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4"/>
                    <a:gd name="T17" fmla="*/ 33 w 3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4">
                      <a:moveTo>
                        <a:pt x="32" y="0"/>
                      </a:moveTo>
                      <a:lnTo>
                        <a:pt x="0" y="18"/>
                      </a:lnTo>
                      <a:lnTo>
                        <a:pt x="0" y="63"/>
                      </a:lnTo>
                      <a:lnTo>
                        <a:pt x="32" y="45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2" name="Freeform 396"/>
                <p:cNvSpPr>
                  <a:spLocks/>
                </p:cNvSpPr>
                <p:nvPr/>
              </p:nvSpPr>
              <p:spPr bwMode="auto">
                <a:xfrm>
                  <a:off x="1185" y="2080"/>
                  <a:ext cx="107" cy="104"/>
                </a:xfrm>
                <a:custGeom>
                  <a:avLst/>
                  <a:gdLst>
                    <a:gd name="T0" fmla="*/ 0 w 107"/>
                    <a:gd name="T1" fmla="*/ 0 h 104"/>
                    <a:gd name="T2" fmla="*/ 106 w 107"/>
                    <a:gd name="T3" fmla="*/ 61 h 104"/>
                    <a:gd name="T4" fmla="*/ 106 w 107"/>
                    <a:gd name="T5" fmla="*/ 103 h 104"/>
                    <a:gd name="T6" fmla="*/ 0 w 107"/>
                    <a:gd name="T7" fmla="*/ 42 h 104"/>
                    <a:gd name="T8" fmla="*/ 0 w 10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104"/>
                    <a:gd name="T17" fmla="*/ 107 w 10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104">
                      <a:moveTo>
                        <a:pt x="0" y="0"/>
                      </a:moveTo>
                      <a:lnTo>
                        <a:pt x="106" y="61"/>
                      </a:lnTo>
                      <a:lnTo>
                        <a:pt x="106" y="103"/>
                      </a:lnTo>
                      <a:lnTo>
                        <a:pt x="0" y="4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3" name="Freeform 397"/>
                <p:cNvSpPr>
                  <a:spLocks/>
                </p:cNvSpPr>
                <p:nvPr/>
              </p:nvSpPr>
              <p:spPr bwMode="auto">
                <a:xfrm>
                  <a:off x="1290" y="2117"/>
                  <a:ext cx="41" cy="67"/>
                </a:xfrm>
                <a:custGeom>
                  <a:avLst/>
                  <a:gdLst>
                    <a:gd name="T0" fmla="*/ 40 w 41"/>
                    <a:gd name="T1" fmla="*/ 0 h 67"/>
                    <a:gd name="T2" fmla="*/ 0 w 41"/>
                    <a:gd name="T3" fmla="*/ 22 h 67"/>
                    <a:gd name="T4" fmla="*/ 0 w 41"/>
                    <a:gd name="T5" fmla="*/ 66 h 67"/>
                    <a:gd name="T6" fmla="*/ 40 w 41"/>
                    <a:gd name="T7" fmla="*/ 43 h 67"/>
                    <a:gd name="T8" fmla="*/ 40 w 41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67"/>
                    <a:gd name="T17" fmla="*/ 41 w 41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67">
                      <a:moveTo>
                        <a:pt x="40" y="0"/>
                      </a:moveTo>
                      <a:lnTo>
                        <a:pt x="0" y="22"/>
                      </a:lnTo>
                      <a:lnTo>
                        <a:pt x="0" y="66"/>
                      </a:lnTo>
                      <a:lnTo>
                        <a:pt x="40" y="43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4" name="Freeform 398"/>
                <p:cNvSpPr>
                  <a:spLocks/>
                </p:cNvSpPr>
                <p:nvPr/>
              </p:nvSpPr>
              <p:spPr bwMode="auto">
                <a:xfrm>
                  <a:off x="1184" y="2058"/>
                  <a:ext cx="146" cy="84"/>
                </a:xfrm>
                <a:custGeom>
                  <a:avLst/>
                  <a:gdLst>
                    <a:gd name="T0" fmla="*/ 145 w 146"/>
                    <a:gd name="T1" fmla="*/ 61 h 84"/>
                    <a:gd name="T2" fmla="*/ 105 w 146"/>
                    <a:gd name="T3" fmla="*/ 83 h 84"/>
                    <a:gd name="T4" fmla="*/ 0 w 146"/>
                    <a:gd name="T5" fmla="*/ 21 h 84"/>
                    <a:gd name="T6" fmla="*/ 37 w 146"/>
                    <a:gd name="T7" fmla="*/ 0 h 84"/>
                    <a:gd name="T8" fmla="*/ 145 w 146"/>
                    <a:gd name="T9" fmla="*/ 61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6"/>
                    <a:gd name="T16" fmla="*/ 0 h 84"/>
                    <a:gd name="T17" fmla="*/ 146 w 14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6" h="84">
                      <a:moveTo>
                        <a:pt x="145" y="61"/>
                      </a:moveTo>
                      <a:lnTo>
                        <a:pt x="105" y="83"/>
                      </a:lnTo>
                      <a:lnTo>
                        <a:pt x="0" y="21"/>
                      </a:lnTo>
                      <a:lnTo>
                        <a:pt x="37" y="0"/>
                      </a:lnTo>
                      <a:lnTo>
                        <a:pt x="145" y="61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5" name="Freeform 399"/>
                <p:cNvSpPr>
                  <a:spLocks/>
                </p:cNvSpPr>
                <p:nvPr/>
              </p:nvSpPr>
              <p:spPr bwMode="auto">
                <a:xfrm>
                  <a:off x="1456" y="2070"/>
                  <a:ext cx="32" cy="64"/>
                </a:xfrm>
                <a:custGeom>
                  <a:avLst/>
                  <a:gdLst>
                    <a:gd name="T0" fmla="*/ 31 w 32"/>
                    <a:gd name="T1" fmla="*/ 0 h 64"/>
                    <a:gd name="T2" fmla="*/ 0 w 32"/>
                    <a:gd name="T3" fmla="*/ 18 h 64"/>
                    <a:gd name="T4" fmla="*/ 0 w 32"/>
                    <a:gd name="T5" fmla="*/ 63 h 64"/>
                    <a:gd name="T6" fmla="*/ 31 w 32"/>
                    <a:gd name="T7" fmla="*/ 45 h 64"/>
                    <a:gd name="T8" fmla="*/ 31 w 32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4"/>
                    <a:gd name="T17" fmla="*/ 32 w 32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4">
                      <a:moveTo>
                        <a:pt x="31" y="0"/>
                      </a:moveTo>
                      <a:lnTo>
                        <a:pt x="0" y="18"/>
                      </a:lnTo>
                      <a:lnTo>
                        <a:pt x="0" y="63"/>
                      </a:lnTo>
                      <a:lnTo>
                        <a:pt x="31" y="45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6" name="Freeform 400"/>
                <p:cNvSpPr>
                  <a:spLocks/>
                </p:cNvSpPr>
                <p:nvPr/>
              </p:nvSpPr>
              <p:spPr bwMode="auto">
                <a:xfrm>
                  <a:off x="1166" y="1939"/>
                  <a:ext cx="59" cy="71"/>
                </a:xfrm>
                <a:custGeom>
                  <a:avLst/>
                  <a:gdLst>
                    <a:gd name="T0" fmla="*/ 58 w 59"/>
                    <a:gd name="T1" fmla="*/ 0 h 71"/>
                    <a:gd name="T2" fmla="*/ 58 w 59"/>
                    <a:gd name="T3" fmla="*/ 70 h 71"/>
                    <a:gd name="T4" fmla="*/ 0 w 59"/>
                    <a:gd name="T5" fmla="*/ 36 h 71"/>
                    <a:gd name="T6" fmla="*/ 58 w 59"/>
                    <a:gd name="T7" fmla="*/ 0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"/>
                    <a:gd name="T13" fmla="*/ 0 h 71"/>
                    <a:gd name="T14" fmla="*/ 59 w 59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" h="71">
                      <a:moveTo>
                        <a:pt x="58" y="0"/>
                      </a:moveTo>
                      <a:lnTo>
                        <a:pt x="58" y="70"/>
                      </a:lnTo>
                      <a:lnTo>
                        <a:pt x="0" y="36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7" name="Freeform 401"/>
                <p:cNvSpPr>
                  <a:spLocks/>
                </p:cNvSpPr>
                <p:nvPr/>
              </p:nvSpPr>
              <p:spPr bwMode="auto">
                <a:xfrm>
                  <a:off x="1224" y="1834"/>
                  <a:ext cx="181" cy="175"/>
                </a:xfrm>
                <a:custGeom>
                  <a:avLst/>
                  <a:gdLst>
                    <a:gd name="T0" fmla="*/ 180 w 181"/>
                    <a:gd name="T1" fmla="*/ 69 h 175"/>
                    <a:gd name="T2" fmla="*/ 0 w 181"/>
                    <a:gd name="T3" fmla="*/ 174 h 175"/>
                    <a:gd name="T4" fmla="*/ 0 w 181"/>
                    <a:gd name="T5" fmla="*/ 104 h 175"/>
                    <a:gd name="T6" fmla="*/ 180 w 181"/>
                    <a:gd name="T7" fmla="*/ 0 h 175"/>
                    <a:gd name="T8" fmla="*/ 180 w 181"/>
                    <a:gd name="T9" fmla="*/ 69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1"/>
                    <a:gd name="T16" fmla="*/ 0 h 175"/>
                    <a:gd name="T17" fmla="*/ 181 w 181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1" h="175">
                      <a:moveTo>
                        <a:pt x="180" y="69"/>
                      </a:moveTo>
                      <a:lnTo>
                        <a:pt x="0" y="174"/>
                      </a:lnTo>
                      <a:lnTo>
                        <a:pt x="0" y="104"/>
                      </a:lnTo>
                      <a:lnTo>
                        <a:pt x="180" y="0"/>
                      </a:lnTo>
                      <a:lnTo>
                        <a:pt x="180" y="69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8" name="Freeform 402"/>
                <p:cNvSpPr>
                  <a:spLocks/>
                </p:cNvSpPr>
                <p:nvPr/>
              </p:nvSpPr>
              <p:spPr bwMode="auto">
                <a:xfrm>
                  <a:off x="1246" y="1986"/>
                  <a:ext cx="59" cy="70"/>
                </a:xfrm>
                <a:custGeom>
                  <a:avLst/>
                  <a:gdLst>
                    <a:gd name="T0" fmla="*/ 58 w 59"/>
                    <a:gd name="T1" fmla="*/ 0 h 70"/>
                    <a:gd name="T2" fmla="*/ 58 w 59"/>
                    <a:gd name="T3" fmla="*/ 69 h 70"/>
                    <a:gd name="T4" fmla="*/ 0 w 59"/>
                    <a:gd name="T5" fmla="*/ 35 h 70"/>
                    <a:gd name="T6" fmla="*/ 58 w 59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"/>
                    <a:gd name="T13" fmla="*/ 0 h 70"/>
                    <a:gd name="T14" fmla="*/ 59 w 59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" h="70">
                      <a:moveTo>
                        <a:pt x="58" y="0"/>
                      </a:moveTo>
                      <a:lnTo>
                        <a:pt x="58" y="69"/>
                      </a:lnTo>
                      <a:lnTo>
                        <a:pt x="0" y="3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19" name="Freeform 403"/>
                <p:cNvSpPr>
                  <a:spLocks/>
                </p:cNvSpPr>
                <p:nvPr/>
              </p:nvSpPr>
              <p:spPr bwMode="auto">
                <a:xfrm>
                  <a:off x="1304" y="1880"/>
                  <a:ext cx="182" cy="176"/>
                </a:xfrm>
                <a:custGeom>
                  <a:avLst/>
                  <a:gdLst>
                    <a:gd name="T0" fmla="*/ 181 w 182"/>
                    <a:gd name="T1" fmla="*/ 70 h 176"/>
                    <a:gd name="T2" fmla="*/ 0 w 182"/>
                    <a:gd name="T3" fmla="*/ 175 h 176"/>
                    <a:gd name="T4" fmla="*/ 0 w 182"/>
                    <a:gd name="T5" fmla="*/ 105 h 176"/>
                    <a:gd name="T6" fmla="*/ 181 w 182"/>
                    <a:gd name="T7" fmla="*/ 0 h 176"/>
                    <a:gd name="T8" fmla="*/ 181 w 182"/>
                    <a:gd name="T9" fmla="*/ 70 h 1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176"/>
                    <a:gd name="T17" fmla="*/ 182 w 182"/>
                    <a:gd name="T18" fmla="*/ 176 h 1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176">
                      <a:moveTo>
                        <a:pt x="181" y="70"/>
                      </a:moveTo>
                      <a:lnTo>
                        <a:pt x="0" y="175"/>
                      </a:lnTo>
                      <a:lnTo>
                        <a:pt x="0" y="105"/>
                      </a:lnTo>
                      <a:lnTo>
                        <a:pt x="181" y="0"/>
                      </a:lnTo>
                      <a:lnTo>
                        <a:pt x="181" y="70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0" name="Freeform 404"/>
                <p:cNvSpPr>
                  <a:spLocks/>
                </p:cNvSpPr>
                <p:nvPr/>
              </p:nvSpPr>
              <p:spPr bwMode="auto">
                <a:xfrm>
                  <a:off x="1327" y="2033"/>
                  <a:ext cx="58" cy="69"/>
                </a:xfrm>
                <a:custGeom>
                  <a:avLst/>
                  <a:gdLst>
                    <a:gd name="T0" fmla="*/ 57 w 58"/>
                    <a:gd name="T1" fmla="*/ 0 h 69"/>
                    <a:gd name="T2" fmla="*/ 57 w 58"/>
                    <a:gd name="T3" fmla="*/ 68 h 69"/>
                    <a:gd name="T4" fmla="*/ 0 w 58"/>
                    <a:gd name="T5" fmla="*/ 35 h 69"/>
                    <a:gd name="T6" fmla="*/ 57 w 58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69"/>
                    <a:gd name="T14" fmla="*/ 58 w 58"/>
                    <a:gd name="T15" fmla="*/ 69 h 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69">
                      <a:moveTo>
                        <a:pt x="57" y="0"/>
                      </a:moveTo>
                      <a:lnTo>
                        <a:pt x="57" y="68"/>
                      </a:lnTo>
                      <a:lnTo>
                        <a:pt x="0" y="35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1" name="Freeform 405"/>
                <p:cNvSpPr>
                  <a:spLocks/>
                </p:cNvSpPr>
                <p:nvPr/>
              </p:nvSpPr>
              <p:spPr bwMode="auto">
                <a:xfrm>
                  <a:off x="1385" y="1929"/>
                  <a:ext cx="182" cy="173"/>
                </a:xfrm>
                <a:custGeom>
                  <a:avLst/>
                  <a:gdLst>
                    <a:gd name="T0" fmla="*/ 181 w 182"/>
                    <a:gd name="T1" fmla="*/ 68 h 173"/>
                    <a:gd name="T2" fmla="*/ 0 w 182"/>
                    <a:gd name="T3" fmla="*/ 172 h 173"/>
                    <a:gd name="T4" fmla="*/ 0 w 182"/>
                    <a:gd name="T5" fmla="*/ 103 h 173"/>
                    <a:gd name="T6" fmla="*/ 181 w 182"/>
                    <a:gd name="T7" fmla="*/ 0 h 173"/>
                    <a:gd name="T8" fmla="*/ 181 w 182"/>
                    <a:gd name="T9" fmla="*/ 68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173"/>
                    <a:gd name="T17" fmla="*/ 182 w 182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173">
                      <a:moveTo>
                        <a:pt x="181" y="68"/>
                      </a:moveTo>
                      <a:lnTo>
                        <a:pt x="0" y="172"/>
                      </a:lnTo>
                      <a:lnTo>
                        <a:pt x="0" y="103"/>
                      </a:lnTo>
                      <a:lnTo>
                        <a:pt x="181" y="0"/>
                      </a:lnTo>
                      <a:lnTo>
                        <a:pt x="181" y="68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2" name="Freeform 406"/>
                <p:cNvSpPr>
                  <a:spLocks/>
                </p:cNvSpPr>
                <p:nvPr/>
              </p:nvSpPr>
              <p:spPr bwMode="auto">
                <a:xfrm>
                  <a:off x="1310" y="1893"/>
                  <a:ext cx="166" cy="152"/>
                </a:xfrm>
                <a:custGeom>
                  <a:avLst/>
                  <a:gdLst>
                    <a:gd name="T0" fmla="*/ 165 w 166"/>
                    <a:gd name="T1" fmla="*/ 55 h 152"/>
                    <a:gd name="T2" fmla="*/ 165 w 166"/>
                    <a:gd name="T3" fmla="*/ 0 h 152"/>
                    <a:gd name="T4" fmla="*/ 0 w 166"/>
                    <a:gd name="T5" fmla="*/ 93 h 152"/>
                    <a:gd name="T6" fmla="*/ 0 w 166"/>
                    <a:gd name="T7" fmla="*/ 151 h 152"/>
                    <a:gd name="T8" fmla="*/ 165 w 166"/>
                    <a:gd name="T9" fmla="*/ 55 h 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"/>
                    <a:gd name="T16" fmla="*/ 0 h 152"/>
                    <a:gd name="T17" fmla="*/ 166 w 166"/>
                    <a:gd name="T18" fmla="*/ 152 h 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" h="152">
                      <a:moveTo>
                        <a:pt x="165" y="55"/>
                      </a:moveTo>
                      <a:lnTo>
                        <a:pt x="165" y="0"/>
                      </a:lnTo>
                      <a:lnTo>
                        <a:pt x="0" y="93"/>
                      </a:lnTo>
                      <a:lnTo>
                        <a:pt x="0" y="151"/>
                      </a:lnTo>
                      <a:lnTo>
                        <a:pt x="165" y="55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3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1479" y="2206"/>
                  <a:ext cx="0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4" name="Freeform 408"/>
                <p:cNvSpPr>
                  <a:spLocks/>
                </p:cNvSpPr>
                <p:nvPr/>
              </p:nvSpPr>
              <p:spPr bwMode="auto">
                <a:xfrm>
                  <a:off x="1486" y="2209"/>
                  <a:ext cx="17" cy="17"/>
                </a:xfrm>
                <a:custGeom>
                  <a:avLst/>
                  <a:gdLst>
                    <a:gd name="T0" fmla="*/ 10 w 17"/>
                    <a:gd name="T1" fmla="*/ 15 h 17"/>
                    <a:gd name="T2" fmla="*/ 13 w 17"/>
                    <a:gd name="T3" fmla="*/ 14 h 17"/>
                    <a:gd name="T4" fmla="*/ 14 w 17"/>
                    <a:gd name="T5" fmla="*/ 13 h 17"/>
                    <a:gd name="T6" fmla="*/ 14 w 17"/>
                    <a:gd name="T7" fmla="*/ 12 h 17"/>
                    <a:gd name="T8" fmla="*/ 16 w 17"/>
                    <a:gd name="T9" fmla="*/ 10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5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6 h 17"/>
                    <a:gd name="T32" fmla="*/ 1 w 17"/>
                    <a:gd name="T33" fmla="*/ 8 h 17"/>
                    <a:gd name="T34" fmla="*/ 1 w 17"/>
                    <a:gd name="T35" fmla="*/ 11 h 17"/>
                    <a:gd name="T36" fmla="*/ 4 w 17"/>
                    <a:gd name="T37" fmla="*/ 14 h 17"/>
                    <a:gd name="T38" fmla="*/ 5 w 17"/>
                    <a:gd name="T39" fmla="*/ 15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5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5"/>
                      </a:moveTo>
                      <a:lnTo>
                        <a:pt x="13" y="14"/>
                      </a:ln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5" name="Freeform 409"/>
                <p:cNvSpPr>
                  <a:spLocks/>
                </p:cNvSpPr>
                <p:nvPr/>
              </p:nvSpPr>
              <p:spPr bwMode="auto">
                <a:xfrm>
                  <a:off x="1486" y="2211"/>
                  <a:ext cx="17" cy="17"/>
                </a:xfrm>
                <a:custGeom>
                  <a:avLst/>
                  <a:gdLst>
                    <a:gd name="T0" fmla="*/ 1 w 17"/>
                    <a:gd name="T1" fmla="*/ 10 h 17"/>
                    <a:gd name="T2" fmla="*/ 1 w 17"/>
                    <a:gd name="T3" fmla="*/ 6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1 w 17"/>
                    <a:gd name="T11" fmla="*/ 0 h 17"/>
                    <a:gd name="T12" fmla="*/ 5 w 17"/>
                    <a:gd name="T13" fmla="*/ 0 h 17"/>
                    <a:gd name="T14" fmla="*/ 7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4 h 17"/>
                    <a:gd name="T20" fmla="*/ 14 w 17"/>
                    <a:gd name="T21" fmla="*/ 9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1 w 17"/>
                    <a:gd name="T27" fmla="*/ 16 h 17"/>
                    <a:gd name="T28" fmla="*/ 7 w 17"/>
                    <a:gd name="T29" fmla="*/ 14 h 17"/>
                    <a:gd name="T30" fmla="*/ 5 w 17"/>
                    <a:gd name="T31" fmla="*/ 13 h 17"/>
                    <a:gd name="T32" fmla="*/ 1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7"/>
                    <a:gd name="T53" fmla="*/ 17 w 1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7">
                      <a:moveTo>
                        <a:pt x="1" y="10"/>
                      </a:move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1" y="3"/>
                      </a:lnTo>
                      <a:lnTo>
                        <a:pt x="14" y="4"/>
                      </a:lnTo>
                      <a:lnTo>
                        <a:pt x="14" y="9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1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6" name="Freeform 410"/>
                <p:cNvSpPr>
                  <a:spLocks/>
                </p:cNvSpPr>
                <p:nvPr/>
              </p:nvSpPr>
              <p:spPr bwMode="auto">
                <a:xfrm>
                  <a:off x="1486" y="2213"/>
                  <a:ext cx="17" cy="17"/>
                </a:xfrm>
                <a:custGeom>
                  <a:avLst/>
                  <a:gdLst>
                    <a:gd name="T0" fmla="*/ 3 w 17"/>
                    <a:gd name="T1" fmla="*/ 9 h 17"/>
                    <a:gd name="T2" fmla="*/ 0 w 17"/>
                    <a:gd name="T3" fmla="*/ 6 h 17"/>
                    <a:gd name="T4" fmla="*/ 0 w 17"/>
                    <a:gd name="T5" fmla="*/ 2 h 17"/>
                    <a:gd name="T6" fmla="*/ 0 w 17"/>
                    <a:gd name="T7" fmla="*/ 0 h 17"/>
                    <a:gd name="T8" fmla="*/ 3 w 17"/>
                    <a:gd name="T9" fmla="*/ 0 h 17"/>
                    <a:gd name="T10" fmla="*/ 6 w 17"/>
                    <a:gd name="T11" fmla="*/ 0 h 17"/>
                    <a:gd name="T12" fmla="*/ 12 w 17"/>
                    <a:gd name="T13" fmla="*/ 4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2 w 17"/>
                    <a:gd name="T19" fmla="*/ 13 h 17"/>
                    <a:gd name="T20" fmla="*/ 9 w 17"/>
                    <a:gd name="T21" fmla="*/ 16 h 17"/>
                    <a:gd name="T22" fmla="*/ 6 w 17"/>
                    <a:gd name="T23" fmla="*/ 13 h 17"/>
                    <a:gd name="T24" fmla="*/ 3 w 17"/>
                    <a:gd name="T25" fmla="*/ 9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9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7" name="Freeform 411"/>
                <p:cNvSpPr>
                  <a:spLocks/>
                </p:cNvSpPr>
                <p:nvPr/>
              </p:nvSpPr>
              <p:spPr bwMode="auto">
                <a:xfrm>
                  <a:off x="1494" y="2213"/>
                  <a:ext cx="17" cy="17"/>
                </a:xfrm>
                <a:custGeom>
                  <a:avLst/>
                  <a:gdLst>
                    <a:gd name="T0" fmla="*/ 10 w 17"/>
                    <a:gd name="T1" fmla="*/ 15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4 h 17"/>
                    <a:gd name="T14" fmla="*/ 12 w 17"/>
                    <a:gd name="T15" fmla="*/ 2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7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5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5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5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5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8" name="Freeform 412"/>
                <p:cNvSpPr>
                  <a:spLocks/>
                </p:cNvSpPr>
                <p:nvPr/>
              </p:nvSpPr>
              <p:spPr bwMode="auto">
                <a:xfrm>
                  <a:off x="1494" y="2216"/>
                  <a:ext cx="17" cy="17"/>
                </a:xfrm>
                <a:custGeom>
                  <a:avLst/>
                  <a:gdLst>
                    <a:gd name="T0" fmla="*/ 2 w 17"/>
                    <a:gd name="T1" fmla="*/ 10 h 17"/>
                    <a:gd name="T2" fmla="*/ 0 w 17"/>
                    <a:gd name="T3" fmla="*/ 5 h 17"/>
                    <a:gd name="T4" fmla="*/ 0 w 17"/>
                    <a:gd name="T5" fmla="*/ 3 h 17"/>
                    <a:gd name="T6" fmla="*/ 0 w 17"/>
                    <a:gd name="T7" fmla="*/ 1 h 17"/>
                    <a:gd name="T8" fmla="*/ 1 w 17"/>
                    <a:gd name="T9" fmla="*/ 0 h 17"/>
                    <a:gd name="T10" fmla="*/ 2 w 17"/>
                    <a:gd name="T11" fmla="*/ 0 h 17"/>
                    <a:gd name="T12" fmla="*/ 4 w 17"/>
                    <a:gd name="T13" fmla="*/ 0 h 17"/>
                    <a:gd name="T14" fmla="*/ 7 w 17"/>
                    <a:gd name="T15" fmla="*/ 0 h 17"/>
                    <a:gd name="T16" fmla="*/ 10 w 17"/>
                    <a:gd name="T17" fmla="*/ 1 h 17"/>
                    <a:gd name="T18" fmla="*/ 13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2 h 17"/>
                    <a:gd name="T26" fmla="*/ 14 w 17"/>
                    <a:gd name="T27" fmla="*/ 13 h 17"/>
                    <a:gd name="T28" fmla="*/ 13 w 17"/>
                    <a:gd name="T29" fmla="*/ 14 h 17"/>
                    <a:gd name="T30" fmla="*/ 10 w 17"/>
                    <a:gd name="T31" fmla="*/ 16 h 17"/>
                    <a:gd name="T32" fmla="*/ 8 w 17"/>
                    <a:gd name="T33" fmla="*/ 14 h 17"/>
                    <a:gd name="T34" fmla="*/ 4 w 17"/>
                    <a:gd name="T35" fmla="*/ 12 h 17"/>
                    <a:gd name="T36" fmla="*/ 2 w 17"/>
                    <a:gd name="T37" fmla="*/ 10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2" y="10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3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0" y="16"/>
                      </a:lnTo>
                      <a:lnTo>
                        <a:pt x="8" y="14"/>
                      </a:lnTo>
                      <a:lnTo>
                        <a:pt x="4" y="12"/>
                      </a:lnTo>
                      <a:lnTo>
                        <a:pt x="2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29" name="Freeform 413"/>
                <p:cNvSpPr>
                  <a:spLocks/>
                </p:cNvSpPr>
                <p:nvPr/>
              </p:nvSpPr>
              <p:spPr bwMode="auto">
                <a:xfrm>
                  <a:off x="1495" y="2218"/>
                  <a:ext cx="17" cy="17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3 w 17"/>
                    <a:gd name="T23" fmla="*/ 16 h 17"/>
                    <a:gd name="T24" fmla="*/ 8 w 17"/>
                    <a:gd name="T25" fmla="*/ 16 h 17"/>
                    <a:gd name="T26" fmla="*/ 2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2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3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0" name="Freeform 414"/>
                <p:cNvSpPr>
                  <a:spLocks/>
                </p:cNvSpPr>
                <p:nvPr/>
              </p:nvSpPr>
              <p:spPr bwMode="auto">
                <a:xfrm>
                  <a:off x="1481" y="2212"/>
                  <a:ext cx="17" cy="17"/>
                </a:xfrm>
                <a:custGeom>
                  <a:avLst/>
                  <a:gdLst>
                    <a:gd name="T0" fmla="*/ 10 w 17"/>
                    <a:gd name="T1" fmla="*/ 15 h 17"/>
                    <a:gd name="T2" fmla="*/ 13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3 w 17"/>
                    <a:gd name="T13" fmla="*/ 4 h 17"/>
                    <a:gd name="T14" fmla="*/ 11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2 w 17"/>
                    <a:gd name="T23" fmla="*/ 2 h 17"/>
                    <a:gd name="T24" fmla="*/ 1 w 17"/>
                    <a:gd name="T25" fmla="*/ 3 h 17"/>
                    <a:gd name="T26" fmla="*/ 0 w 17"/>
                    <a:gd name="T27" fmla="*/ 5 h 17"/>
                    <a:gd name="T28" fmla="*/ 1 w 17"/>
                    <a:gd name="T29" fmla="*/ 8 h 17"/>
                    <a:gd name="T30" fmla="*/ 2 w 17"/>
                    <a:gd name="T31" fmla="*/ 11 h 17"/>
                    <a:gd name="T32" fmla="*/ 4 w 17"/>
                    <a:gd name="T33" fmla="*/ 13 h 17"/>
                    <a:gd name="T34" fmla="*/ 6 w 17"/>
                    <a:gd name="T35" fmla="*/ 15 h 17"/>
                    <a:gd name="T36" fmla="*/ 7 w 17"/>
                    <a:gd name="T37" fmla="*/ 16 h 17"/>
                    <a:gd name="T38" fmla="*/ 9 w 17"/>
                    <a:gd name="T39" fmla="*/ 16 h 17"/>
                    <a:gd name="T40" fmla="*/ 10 w 17"/>
                    <a:gd name="T41" fmla="*/ 15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7"/>
                    <a:gd name="T65" fmla="*/ 17 w 17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7">
                      <a:moveTo>
                        <a:pt x="10" y="15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0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1" name="Freeform 415"/>
                <p:cNvSpPr>
                  <a:spLocks/>
                </p:cNvSpPr>
                <p:nvPr/>
              </p:nvSpPr>
              <p:spPr bwMode="auto">
                <a:xfrm>
                  <a:off x="1491" y="2216"/>
                  <a:ext cx="17" cy="17"/>
                </a:xfrm>
                <a:custGeom>
                  <a:avLst/>
                  <a:gdLst>
                    <a:gd name="T0" fmla="*/ 10 w 17"/>
                    <a:gd name="T1" fmla="*/ 15 h 17"/>
                    <a:gd name="T2" fmla="*/ 14 w 17"/>
                    <a:gd name="T3" fmla="*/ 14 h 17"/>
                    <a:gd name="T4" fmla="*/ 14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7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4 h 17"/>
                    <a:gd name="T38" fmla="*/ 5 w 17"/>
                    <a:gd name="T39" fmla="*/ 15 h 17"/>
                    <a:gd name="T40" fmla="*/ 9 w 17"/>
                    <a:gd name="T41" fmla="*/ 16 h 17"/>
                    <a:gd name="T42" fmla="*/ 10 w 17"/>
                    <a:gd name="T43" fmla="*/ 15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5"/>
                      </a:moveTo>
                      <a:lnTo>
                        <a:pt x="14" y="14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4"/>
                      </a:lnTo>
                      <a:lnTo>
                        <a:pt x="5" y="15"/>
                      </a:lnTo>
                      <a:lnTo>
                        <a:pt x="9" y="16"/>
                      </a:lnTo>
                      <a:lnTo>
                        <a:pt x="10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2" name="Freeform 416"/>
                <p:cNvSpPr>
                  <a:spLocks/>
                </p:cNvSpPr>
                <p:nvPr/>
              </p:nvSpPr>
              <p:spPr bwMode="auto">
                <a:xfrm>
                  <a:off x="1492" y="2177"/>
                  <a:ext cx="23" cy="39"/>
                </a:xfrm>
                <a:custGeom>
                  <a:avLst/>
                  <a:gdLst>
                    <a:gd name="T0" fmla="*/ 0 w 23"/>
                    <a:gd name="T1" fmla="*/ 12 h 39"/>
                    <a:gd name="T2" fmla="*/ 22 w 23"/>
                    <a:gd name="T3" fmla="*/ 0 h 39"/>
                    <a:gd name="T4" fmla="*/ 22 w 23"/>
                    <a:gd name="T5" fmla="*/ 25 h 39"/>
                    <a:gd name="T6" fmla="*/ 0 w 23"/>
                    <a:gd name="T7" fmla="*/ 38 h 39"/>
                    <a:gd name="T8" fmla="*/ 0 w 23"/>
                    <a:gd name="T9" fmla="*/ 12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9"/>
                    <a:gd name="T17" fmla="*/ 23 w 23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9">
                      <a:moveTo>
                        <a:pt x="0" y="12"/>
                      </a:moveTo>
                      <a:lnTo>
                        <a:pt x="22" y="0"/>
                      </a:lnTo>
                      <a:lnTo>
                        <a:pt x="22" y="25"/>
                      </a:lnTo>
                      <a:lnTo>
                        <a:pt x="0" y="38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3" name="Freeform 417"/>
                <p:cNvSpPr>
                  <a:spLocks/>
                </p:cNvSpPr>
                <p:nvPr/>
              </p:nvSpPr>
              <p:spPr bwMode="auto">
                <a:xfrm>
                  <a:off x="1404" y="2126"/>
                  <a:ext cx="111" cy="64"/>
                </a:xfrm>
                <a:custGeom>
                  <a:avLst/>
                  <a:gdLst>
                    <a:gd name="T0" fmla="*/ 0 w 111"/>
                    <a:gd name="T1" fmla="*/ 13 h 64"/>
                    <a:gd name="T2" fmla="*/ 22 w 111"/>
                    <a:gd name="T3" fmla="*/ 0 h 64"/>
                    <a:gd name="T4" fmla="*/ 110 w 111"/>
                    <a:gd name="T5" fmla="*/ 49 h 64"/>
                    <a:gd name="T6" fmla="*/ 87 w 111"/>
                    <a:gd name="T7" fmla="*/ 63 h 64"/>
                    <a:gd name="T8" fmla="*/ 0 w 111"/>
                    <a:gd name="T9" fmla="*/ 13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64"/>
                    <a:gd name="T17" fmla="*/ 111 w 111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64">
                      <a:moveTo>
                        <a:pt x="0" y="13"/>
                      </a:moveTo>
                      <a:lnTo>
                        <a:pt x="22" y="0"/>
                      </a:lnTo>
                      <a:lnTo>
                        <a:pt x="110" y="49"/>
                      </a:lnTo>
                      <a:lnTo>
                        <a:pt x="87" y="6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4" name="Freeform 418"/>
                <p:cNvSpPr>
                  <a:spLocks/>
                </p:cNvSpPr>
                <p:nvPr/>
              </p:nvSpPr>
              <p:spPr bwMode="auto">
                <a:xfrm>
                  <a:off x="1404" y="2139"/>
                  <a:ext cx="89" cy="77"/>
                </a:xfrm>
                <a:custGeom>
                  <a:avLst/>
                  <a:gdLst>
                    <a:gd name="T0" fmla="*/ 0 w 89"/>
                    <a:gd name="T1" fmla="*/ 0 h 77"/>
                    <a:gd name="T2" fmla="*/ 88 w 89"/>
                    <a:gd name="T3" fmla="*/ 49 h 77"/>
                    <a:gd name="T4" fmla="*/ 88 w 89"/>
                    <a:gd name="T5" fmla="*/ 76 h 77"/>
                    <a:gd name="T6" fmla="*/ 0 w 89"/>
                    <a:gd name="T7" fmla="*/ 25 h 77"/>
                    <a:gd name="T8" fmla="*/ 0 w 89"/>
                    <a:gd name="T9" fmla="*/ 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77"/>
                    <a:gd name="T17" fmla="*/ 89 w 89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77">
                      <a:moveTo>
                        <a:pt x="0" y="0"/>
                      </a:moveTo>
                      <a:lnTo>
                        <a:pt x="88" y="49"/>
                      </a:lnTo>
                      <a:lnTo>
                        <a:pt x="88" y="76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5" name="Freeform 419"/>
                <p:cNvSpPr>
                  <a:spLocks/>
                </p:cNvSpPr>
                <p:nvPr/>
              </p:nvSpPr>
              <p:spPr bwMode="auto">
                <a:xfrm>
                  <a:off x="1499" y="2190"/>
                  <a:ext cx="32" cy="20"/>
                </a:xfrm>
                <a:custGeom>
                  <a:avLst/>
                  <a:gdLst>
                    <a:gd name="T0" fmla="*/ 20 w 32"/>
                    <a:gd name="T1" fmla="*/ 0 h 20"/>
                    <a:gd name="T2" fmla="*/ 31 w 32"/>
                    <a:gd name="T3" fmla="*/ 6 h 20"/>
                    <a:gd name="T4" fmla="*/ 10 w 32"/>
                    <a:gd name="T5" fmla="*/ 19 h 20"/>
                    <a:gd name="T6" fmla="*/ 0 w 32"/>
                    <a:gd name="T7" fmla="*/ 12 h 20"/>
                    <a:gd name="T8" fmla="*/ 20 w 3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0"/>
                    <a:gd name="T17" fmla="*/ 32 w 3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0">
                      <a:moveTo>
                        <a:pt x="20" y="0"/>
                      </a:moveTo>
                      <a:lnTo>
                        <a:pt x="31" y="6"/>
                      </a:lnTo>
                      <a:lnTo>
                        <a:pt x="10" y="19"/>
                      </a:lnTo>
                      <a:lnTo>
                        <a:pt x="0" y="1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6" name="Freeform 420"/>
                <p:cNvSpPr>
                  <a:spLocks/>
                </p:cNvSpPr>
                <p:nvPr/>
              </p:nvSpPr>
              <p:spPr bwMode="auto">
                <a:xfrm>
                  <a:off x="1500" y="2202"/>
                  <a:ext cx="17" cy="31"/>
                </a:xfrm>
                <a:custGeom>
                  <a:avLst/>
                  <a:gdLst>
                    <a:gd name="T0" fmla="*/ 0 w 17"/>
                    <a:gd name="T1" fmla="*/ 23 h 31"/>
                    <a:gd name="T2" fmla="*/ 16 w 17"/>
                    <a:gd name="T3" fmla="*/ 30 h 31"/>
                    <a:gd name="T4" fmla="*/ 16 w 17"/>
                    <a:gd name="T5" fmla="*/ 6 h 31"/>
                    <a:gd name="T6" fmla="*/ 0 w 17"/>
                    <a:gd name="T7" fmla="*/ 0 h 31"/>
                    <a:gd name="T8" fmla="*/ 0 w 17"/>
                    <a:gd name="T9" fmla="*/ 23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1"/>
                    <a:gd name="T17" fmla="*/ 17 w 17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1">
                      <a:moveTo>
                        <a:pt x="0" y="23"/>
                      </a:moveTo>
                      <a:lnTo>
                        <a:pt x="16" y="30"/>
                      </a:lnTo>
                      <a:lnTo>
                        <a:pt x="16" y="6"/>
                      </a:lnTo>
                      <a:lnTo>
                        <a:pt x="0" y="0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7" name="Freeform 421"/>
                <p:cNvSpPr>
                  <a:spLocks/>
                </p:cNvSpPr>
                <p:nvPr/>
              </p:nvSpPr>
              <p:spPr bwMode="auto">
                <a:xfrm>
                  <a:off x="1510" y="2197"/>
                  <a:ext cx="22" cy="36"/>
                </a:xfrm>
                <a:custGeom>
                  <a:avLst/>
                  <a:gdLst>
                    <a:gd name="T0" fmla="*/ 21 w 22"/>
                    <a:gd name="T1" fmla="*/ 24 h 36"/>
                    <a:gd name="T2" fmla="*/ 0 w 22"/>
                    <a:gd name="T3" fmla="*/ 35 h 36"/>
                    <a:gd name="T4" fmla="*/ 0 w 22"/>
                    <a:gd name="T5" fmla="*/ 11 h 36"/>
                    <a:gd name="T6" fmla="*/ 20 w 22"/>
                    <a:gd name="T7" fmla="*/ 0 h 36"/>
                    <a:gd name="T8" fmla="*/ 21 w 22"/>
                    <a:gd name="T9" fmla="*/ 24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6"/>
                    <a:gd name="T17" fmla="*/ 22 w 2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6">
                      <a:moveTo>
                        <a:pt x="21" y="24"/>
                      </a:moveTo>
                      <a:lnTo>
                        <a:pt x="0" y="35"/>
                      </a:lnTo>
                      <a:lnTo>
                        <a:pt x="0" y="11"/>
                      </a:lnTo>
                      <a:lnTo>
                        <a:pt x="20" y="0"/>
                      </a:lnTo>
                      <a:lnTo>
                        <a:pt x="21" y="24"/>
                      </a:lnTo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8" name="Freeform 422"/>
                <p:cNvSpPr>
                  <a:spLocks/>
                </p:cNvSpPr>
                <p:nvPr/>
              </p:nvSpPr>
              <p:spPr bwMode="auto">
                <a:xfrm>
                  <a:off x="1512" y="2203"/>
                  <a:ext cx="25" cy="17"/>
                </a:xfrm>
                <a:custGeom>
                  <a:avLst/>
                  <a:gdLst>
                    <a:gd name="T0" fmla="*/ 16 w 25"/>
                    <a:gd name="T1" fmla="*/ 0 h 17"/>
                    <a:gd name="T2" fmla="*/ 24 w 25"/>
                    <a:gd name="T3" fmla="*/ 4 h 17"/>
                    <a:gd name="T4" fmla="*/ 19 w 25"/>
                    <a:gd name="T5" fmla="*/ 12 h 17"/>
                    <a:gd name="T6" fmla="*/ 8 w 25"/>
                    <a:gd name="T7" fmla="*/ 16 h 17"/>
                    <a:gd name="T8" fmla="*/ 0 w 25"/>
                    <a:gd name="T9" fmla="*/ 11 h 17"/>
                    <a:gd name="T10" fmla="*/ 16 w 25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17"/>
                    <a:gd name="T20" fmla="*/ 25 w 25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17">
                      <a:moveTo>
                        <a:pt x="16" y="0"/>
                      </a:moveTo>
                      <a:lnTo>
                        <a:pt x="24" y="4"/>
                      </a:lnTo>
                      <a:lnTo>
                        <a:pt x="19" y="12"/>
                      </a:lnTo>
                      <a:lnTo>
                        <a:pt x="8" y="16"/>
                      </a:lnTo>
                      <a:lnTo>
                        <a:pt x="0" y="11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39" name="Freeform 423"/>
                <p:cNvSpPr>
                  <a:spLocks/>
                </p:cNvSpPr>
                <p:nvPr/>
              </p:nvSpPr>
              <p:spPr bwMode="auto">
                <a:xfrm>
                  <a:off x="1512" y="2213"/>
                  <a:ext cx="17" cy="26"/>
                </a:xfrm>
                <a:custGeom>
                  <a:avLst/>
                  <a:gdLst>
                    <a:gd name="T0" fmla="*/ 0 w 17"/>
                    <a:gd name="T1" fmla="*/ 18 h 26"/>
                    <a:gd name="T2" fmla="*/ 16 w 17"/>
                    <a:gd name="T3" fmla="*/ 25 h 26"/>
                    <a:gd name="T4" fmla="*/ 16 w 17"/>
                    <a:gd name="T5" fmla="*/ 11 h 26"/>
                    <a:gd name="T6" fmla="*/ 12 w 17"/>
                    <a:gd name="T7" fmla="*/ 4 h 26"/>
                    <a:gd name="T8" fmla="*/ 0 w 17"/>
                    <a:gd name="T9" fmla="*/ 0 h 26"/>
                    <a:gd name="T10" fmla="*/ 0 w 17"/>
                    <a:gd name="T11" fmla="*/ 18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6"/>
                    <a:gd name="T20" fmla="*/ 17 w 17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6">
                      <a:moveTo>
                        <a:pt x="0" y="18"/>
                      </a:moveTo>
                      <a:lnTo>
                        <a:pt x="16" y="25"/>
                      </a:lnTo>
                      <a:lnTo>
                        <a:pt x="16" y="11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0" name="Freeform 424"/>
                <p:cNvSpPr>
                  <a:spLocks/>
                </p:cNvSpPr>
                <p:nvPr/>
              </p:nvSpPr>
              <p:spPr bwMode="auto">
                <a:xfrm>
                  <a:off x="1523" y="2224"/>
                  <a:ext cx="17" cy="21"/>
                </a:xfrm>
                <a:custGeom>
                  <a:avLst/>
                  <a:gdLst>
                    <a:gd name="T0" fmla="*/ 0 w 17"/>
                    <a:gd name="T1" fmla="*/ 14 h 21"/>
                    <a:gd name="T2" fmla="*/ 1 w 17"/>
                    <a:gd name="T3" fmla="*/ 10 h 21"/>
                    <a:gd name="T4" fmla="*/ 9 w 17"/>
                    <a:gd name="T5" fmla="*/ 12 h 21"/>
                    <a:gd name="T6" fmla="*/ 14 w 17"/>
                    <a:gd name="T7" fmla="*/ 20 h 21"/>
                    <a:gd name="T8" fmla="*/ 16 w 17"/>
                    <a:gd name="T9" fmla="*/ 18 h 21"/>
                    <a:gd name="T10" fmla="*/ 13 w 17"/>
                    <a:gd name="T11" fmla="*/ 8 h 21"/>
                    <a:gd name="T12" fmla="*/ 0 w 17"/>
                    <a:gd name="T13" fmla="*/ 0 h 21"/>
                    <a:gd name="T14" fmla="*/ 0 w 17"/>
                    <a:gd name="T15" fmla="*/ 14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1"/>
                    <a:gd name="T26" fmla="*/ 17 w 17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1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9" y="12"/>
                      </a:lnTo>
                      <a:lnTo>
                        <a:pt x="14" y="20"/>
                      </a:lnTo>
                      <a:lnTo>
                        <a:pt x="16" y="18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1" name="Freeform 425"/>
                <p:cNvSpPr>
                  <a:spLocks/>
                </p:cNvSpPr>
                <p:nvPr/>
              </p:nvSpPr>
              <p:spPr bwMode="auto">
                <a:xfrm>
                  <a:off x="1536" y="2226"/>
                  <a:ext cx="17" cy="18"/>
                </a:xfrm>
                <a:custGeom>
                  <a:avLst/>
                  <a:gdLst>
                    <a:gd name="T0" fmla="*/ 16 w 17"/>
                    <a:gd name="T1" fmla="*/ 12 h 18"/>
                    <a:gd name="T2" fmla="*/ 3 w 17"/>
                    <a:gd name="T3" fmla="*/ 17 h 18"/>
                    <a:gd name="T4" fmla="*/ 0 w 17"/>
                    <a:gd name="T5" fmla="*/ 6 h 18"/>
                    <a:gd name="T6" fmla="*/ 10 w 17"/>
                    <a:gd name="T7" fmla="*/ 3 h 18"/>
                    <a:gd name="T8" fmla="*/ 14 w 17"/>
                    <a:gd name="T9" fmla="*/ 0 h 18"/>
                    <a:gd name="T10" fmla="*/ 16 w 17"/>
                    <a:gd name="T11" fmla="*/ 12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8"/>
                    <a:gd name="T20" fmla="*/ 17 w 17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8">
                      <a:moveTo>
                        <a:pt x="16" y="12"/>
                      </a:moveTo>
                      <a:lnTo>
                        <a:pt x="3" y="17"/>
                      </a:lnTo>
                      <a:lnTo>
                        <a:pt x="0" y="6"/>
                      </a:lnTo>
                      <a:lnTo>
                        <a:pt x="10" y="3"/>
                      </a:lnTo>
                      <a:lnTo>
                        <a:pt x="14" y="0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2" name="Freeform 426"/>
                <p:cNvSpPr>
                  <a:spLocks/>
                </p:cNvSpPr>
                <p:nvPr/>
              </p:nvSpPr>
              <p:spPr bwMode="auto">
                <a:xfrm>
                  <a:off x="1514" y="2215"/>
                  <a:ext cx="17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0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3" name="Freeform 427"/>
                <p:cNvSpPr>
                  <a:spLocks/>
                </p:cNvSpPr>
                <p:nvPr/>
              </p:nvSpPr>
              <p:spPr bwMode="auto">
                <a:xfrm>
                  <a:off x="1518" y="2213"/>
                  <a:ext cx="31" cy="23"/>
                </a:xfrm>
                <a:custGeom>
                  <a:avLst/>
                  <a:gdLst>
                    <a:gd name="T0" fmla="*/ 30 w 31"/>
                    <a:gd name="T1" fmla="*/ 16 h 23"/>
                    <a:gd name="T2" fmla="*/ 18 w 31"/>
                    <a:gd name="T3" fmla="*/ 22 h 23"/>
                    <a:gd name="T4" fmla="*/ 0 w 31"/>
                    <a:gd name="T5" fmla="*/ 4 h 23"/>
                    <a:gd name="T6" fmla="*/ 16 w 31"/>
                    <a:gd name="T7" fmla="*/ 0 h 23"/>
                    <a:gd name="T8" fmla="*/ 30 w 31"/>
                    <a:gd name="T9" fmla="*/ 1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3"/>
                    <a:gd name="T17" fmla="*/ 31 w 3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3">
                      <a:moveTo>
                        <a:pt x="30" y="16"/>
                      </a:moveTo>
                      <a:lnTo>
                        <a:pt x="18" y="22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30" y="16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4" name="Freeform 428"/>
                <p:cNvSpPr>
                  <a:spLocks/>
                </p:cNvSpPr>
                <p:nvPr/>
              </p:nvSpPr>
              <p:spPr bwMode="auto">
                <a:xfrm>
                  <a:off x="1521" y="2208"/>
                  <a:ext cx="19" cy="19"/>
                </a:xfrm>
                <a:custGeom>
                  <a:avLst/>
                  <a:gdLst>
                    <a:gd name="T0" fmla="*/ 18 w 19"/>
                    <a:gd name="T1" fmla="*/ 14 h 19"/>
                    <a:gd name="T2" fmla="*/ 3 w 19"/>
                    <a:gd name="T3" fmla="*/ 18 h 19"/>
                    <a:gd name="T4" fmla="*/ 0 w 19"/>
                    <a:gd name="T5" fmla="*/ 5 h 19"/>
                    <a:gd name="T6" fmla="*/ 13 w 19"/>
                    <a:gd name="T7" fmla="*/ 0 h 19"/>
                    <a:gd name="T8" fmla="*/ 18 w 19"/>
                    <a:gd name="T9" fmla="*/ 14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9"/>
                    <a:gd name="T17" fmla="*/ 19 w 19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9">
                      <a:moveTo>
                        <a:pt x="18" y="14"/>
                      </a:moveTo>
                      <a:lnTo>
                        <a:pt x="3" y="18"/>
                      </a:ln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18" y="14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5" name="Freeform 429"/>
                <p:cNvSpPr>
                  <a:spLocks/>
                </p:cNvSpPr>
                <p:nvPr/>
              </p:nvSpPr>
              <p:spPr bwMode="auto">
                <a:xfrm>
                  <a:off x="1515" y="2035"/>
                  <a:ext cx="33" cy="64"/>
                </a:xfrm>
                <a:custGeom>
                  <a:avLst/>
                  <a:gdLst>
                    <a:gd name="T0" fmla="*/ 32 w 33"/>
                    <a:gd name="T1" fmla="*/ 0 h 64"/>
                    <a:gd name="T2" fmla="*/ 0 w 33"/>
                    <a:gd name="T3" fmla="*/ 18 h 64"/>
                    <a:gd name="T4" fmla="*/ 0 w 33"/>
                    <a:gd name="T5" fmla="*/ 63 h 64"/>
                    <a:gd name="T6" fmla="*/ 32 w 33"/>
                    <a:gd name="T7" fmla="*/ 45 h 64"/>
                    <a:gd name="T8" fmla="*/ 32 w 33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4"/>
                    <a:gd name="T17" fmla="*/ 33 w 3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4">
                      <a:moveTo>
                        <a:pt x="32" y="0"/>
                      </a:moveTo>
                      <a:lnTo>
                        <a:pt x="0" y="18"/>
                      </a:lnTo>
                      <a:lnTo>
                        <a:pt x="0" y="63"/>
                      </a:lnTo>
                      <a:lnTo>
                        <a:pt x="32" y="45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6" name="Freeform 430"/>
                <p:cNvSpPr>
                  <a:spLocks/>
                </p:cNvSpPr>
                <p:nvPr/>
              </p:nvSpPr>
              <p:spPr bwMode="auto">
                <a:xfrm>
                  <a:off x="1390" y="1941"/>
                  <a:ext cx="166" cy="152"/>
                </a:xfrm>
                <a:custGeom>
                  <a:avLst/>
                  <a:gdLst>
                    <a:gd name="T0" fmla="*/ 165 w 166"/>
                    <a:gd name="T1" fmla="*/ 55 h 152"/>
                    <a:gd name="T2" fmla="*/ 165 w 166"/>
                    <a:gd name="T3" fmla="*/ 0 h 152"/>
                    <a:gd name="T4" fmla="*/ 0 w 166"/>
                    <a:gd name="T5" fmla="*/ 93 h 152"/>
                    <a:gd name="T6" fmla="*/ 0 w 166"/>
                    <a:gd name="T7" fmla="*/ 151 h 152"/>
                    <a:gd name="T8" fmla="*/ 165 w 166"/>
                    <a:gd name="T9" fmla="*/ 55 h 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"/>
                    <a:gd name="T16" fmla="*/ 0 h 152"/>
                    <a:gd name="T17" fmla="*/ 166 w 166"/>
                    <a:gd name="T18" fmla="*/ 152 h 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" h="152">
                      <a:moveTo>
                        <a:pt x="165" y="55"/>
                      </a:moveTo>
                      <a:lnTo>
                        <a:pt x="165" y="0"/>
                      </a:lnTo>
                      <a:lnTo>
                        <a:pt x="0" y="93"/>
                      </a:lnTo>
                      <a:lnTo>
                        <a:pt x="0" y="151"/>
                      </a:lnTo>
                      <a:lnTo>
                        <a:pt x="165" y="55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20547" name="Freeform 431"/>
                <p:cNvSpPr>
                  <a:spLocks/>
                </p:cNvSpPr>
                <p:nvPr/>
              </p:nvSpPr>
              <p:spPr bwMode="auto">
                <a:xfrm>
                  <a:off x="1226" y="1847"/>
                  <a:ext cx="166" cy="153"/>
                </a:xfrm>
                <a:custGeom>
                  <a:avLst/>
                  <a:gdLst>
                    <a:gd name="T0" fmla="*/ 165 w 166"/>
                    <a:gd name="T1" fmla="*/ 55 h 153"/>
                    <a:gd name="T2" fmla="*/ 165 w 166"/>
                    <a:gd name="T3" fmla="*/ 0 h 153"/>
                    <a:gd name="T4" fmla="*/ 0 w 166"/>
                    <a:gd name="T5" fmla="*/ 93 h 153"/>
                    <a:gd name="T6" fmla="*/ 0 w 166"/>
                    <a:gd name="T7" fmla="*/ 152 h 153"/>
                    <a:gd name="T8" fmla="*/ 165 w 166"/>
                    <a:gd name="T9" fmla="*/ 55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"/>
                    <a:gd name="T16" fmla="*/ 0 h 153"/>
                    <a:gd name="T17" fmla="*/ 166 w 166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" h="153">
                      <a:moveTo>
                        <a:pt x="165" y="55"/>
                      </a:moveTo>
                      <a:lnTo>
                        <a:pt x="165" y="0"/>
                      </a:lnTo>
                      <a:lnTo>
                        <a:pt x="0" y="93"/>
                      </a:lnTo>
                      <a:lnTo>
                        <a:pt x="0" y="152"/>
                      </a:lnTo>
                      <a:lnTo>
                        <a:pt x="165" y="55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  <a:defRPr sz="16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endParaRPr lang="x-none" altLang="x-none"/>
                </a:p>
              </p:txBody>
            </p:sp>
          </p:grpSp>
          <p:pic>
            <p:nvPicPr>
              <p:cNvPr id="20502" name="Picture 432" descr="pe01302_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4" y="1487"/>
                <a:ext cx="544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721" name="Text Box 433"/>
              <p:cNvSpPr txBox="1">
                <a:spLocks noChangeArrowheads="1"/>
              </p:cNvSpPr>
              <p:nvPr/>
            </p:nvSpPr>
            <p:spPr bwMode="auto">
              <a:xfrm>
                <a:off x="4245" y="1296"/>
                <a:ext cx="600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Customer</a:t>
                </a:r>
              </a:p>
            </p:txBody>
          </p:sp>
        </p:grpSp>
        <p:sp>
          <p:nvSpPr>
            <p:cNvPr id="20490" name="Text Box 458"/>
            <p:cNvSpPr txBox="1">
              <a:spLocks noChangeArrowheads="1"/>
            </p:cNvSpPr>
            <p:nvPr/>
          </p:nvSpPr>
          <p:spPr bwMode="auto">
            <a:xfrm>
              <a:off x="1632" y="1872"/>
              <a:ext cx="61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i="1"/>
                <a:t>Upstream</a:t>
              </a:r>
            </a:p>
          </p:txBody>
        </p:sp>
        <p:sp>
          <p:nvSpPr>
            <p:cNvPr id="20491" name="Text Box 459"/>
            <p:cNvSpPr txBox="1">
              <a:spLocks noChangeArrowheads="1"/>
            </p:cNvSpPr>
            <p:nvPr/>
          </p:nvSpPr>
          <p:spPr bwMode="auto">
            <a:xfrm>
              <a:off x="3216" y="1965"/>
              <a:ext cx="7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i="1"/>
                <a:t>Downstream</a:t>
              </a:r>
            </a:p>
          </p:txBody>
        </p:sp>
        <p:sp>
          <p:nvSpPr>
            <p:cNvPr id="20492" name="Line 460"/>
            <p:cNvSpPr>
              <a:spLocks noChangeShapeType="1"/>
            </p:cNvSpPr>
            <p:nvPr/>
          </p:nvSpPr>
          <p:spPr bwMode="auto">
            <a:xfrm>
              <a:off x="2304" y="1968"/>
              <a:ext cx="91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248712" y="6621306"/>
            <a:ext cx="1517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 of UT Dallas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513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8" y="1023107"/>
            <a:ext cx="8091054" cy="58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581" y="2900458"/>
            <a:ext cx="4031673" cy="28561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Lower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Launch new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 reputation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09454" y="6384059"/>
            <a:ext cx="2895600" cy="365125"/>
          </a:xfrm>
        </p:spPr>
        <p:txBody>
          <a:bodyPr/>
          <a:lstStyle/>
          <a:p>
            <a:r>
              <a:rPr lang="en-US" smtClean="0"/>
              <a:t>Courtesy of: Peter </a:t>
            </a:r>
            <a:r>
              <a:rPr lang="en-US" dirty="0" smtClean="0"/>
              <a:t>D Gibbons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8" y="1129963"/>
            <a:ext cx="8970744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Week in the Life of a Supply Chain Operations Leader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878" y="1900080"/>
            <a:ext cx="8762241" cy="43434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Expedite the achievement of business goals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Growth via products, channels, geographies, brands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Profit via costs, margins, price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Ensure world-class customer fulfillment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Perfect order and quality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and new products/markets/channels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Enhance our brands and reputation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Quality, safety, compliance, ethical sourcing, sustainability, social responsibility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3835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C03835"/>
                </a:solidFill>
              </a:rPr>
              <a:t>This is done by retaining and developing the </a:t>
            </a:r>
            <a:r>
              <a:rPr lang="en-US" b="1" i="1" dirty="0">
                <a:solidFill>
                  <a:srgbClr val="C03835"/>
                </a:solidFill>
              </a:rPr>
              <a:t>best talent </a:t>
            </a:r>
            <a:r>
              <a:rPr lang="en-US" b="1" dirty="0">
                <a:solidFill>
                  <a:srgbClr val="C03835"/>
                </a:solidFill>
              </a:rPr>
              <a:t>and must result in a </a:t>
            </a:r>
            <a:r>
              <a:rPr lang="en-US" b="1" i="1" dirty="0">
                <a:solidFill>
                  <a:srgbClr val="C03835"/>
                </a:solidFill>
              </a:rPr>
              <a:t>competitive cost advantage</a:t>
            </a:r>
            <a:r>
              <a:rPr lang="en-US" b="1" dirty="0">
                <a:solidFill>
                  <a:srgbClr val="C03835"/>
                </a:solidFill>
              </a:rPr>
              <a:t>.</a:t>
            </a:r>
            <a:endParaRPr lang="en-US" sz="1800" dirty="0">
              <a:solidFill>
                <a:srgbClr val="C03835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Courtesy of Peter D Gibbons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689" y="922421"/>
            <a:ext cx="9076622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Role of the Global Supply Chain Leader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293</Words>
  <Application>Microsoft Office PowerPoint</Application>
  <PresentationFormat>On-screen Show (4:3)</PresentationFormat>
  <Paragraphs>84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Corbel</vt:lpstr>
      <vt:lpstr>Helvetica Neue</vt:lpstr>
      <vt:lpstr>Lato</vt:lpstr>
      <vt:lpstr>Monotype Sorts</vt:lpstr>
      <vt:lpstr>Times New Roman</vt:lpstr>
      <vt:lpstr>Wingdings</vt:lpstr>
      <vt:lpstr>Office Theme</vt:lpstr>
      <vt:lpstr>PowerPoint Presentation</vt:lpstr>
      <vt:lpstr>What is…</vt:lpstr>
      <vt:lpstr>PowerPoint Presentation</vt:lpstr>
      <vt:lpstr>PowerPoint Presentation</vt:lpstr>
      <vt:lpstr>An SCM Strategic Framework</vt:lpstr>
      <vt:lpstr>A picture is better than 1000 words! How many words would be better than 3 pictures?</vt:lpstr>
      <vt:lpstr>PowerPoint Presentation</vt:lpstr>
      <vt:lpstr>A Week in the Life of a Supply Chain Operations Leader</vt:lpstr>
      <vt:lpstr>The Role of the Global Supply Chain Leader</vt:lpstr>
      <vt:lpstr>Industries Supporting Supply Chain &amp; Operations Positions</vt:lpstr>
      <vt:lpstr>Types of Positions in Supply Chain &amp; Operations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Decker</dc:creator>
  <cp:lastModifiedBy>Caroline Coughlin Lukich</cp:lastModifiedBy>
  <cp:revision>29</cp:revision>
  <dcterms:created xsi:type="dcterms:W3CDTF">2015-05-28T18:40:39Z</dcterms:created>
  <dcterms:modified xsi:type="dcterms:W3CDTF">2017-09-13T19:39:57Z</dcterms:modified>
</cp:coreProperties>
</file>